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732520" y="621792"/>
            <a:ext cx="2834640" cy="2834640"/>
          </a:xfrm>
          <a:prstGeom prst="ellipse">
            <a:avLst/>
          </a:prstGeom>
          <a:solidFill>
            <a:srgbClr val="703CF1">
              <a:alpha val="1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9829800" y="2468880"/>
            <a:ext cx="1920240" cy="1920240"/>
          </a:xfrm>
          <a:prstGeom prst="ellipse">
            <a:avLst/>
          </a:prstGeom>
          <a:solidFill>
            <a:srgbClr val="27C8E8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85800" y="612648"/>
            <a:ext cx="3429000" cy="347472"/>
          </a:xfrm>
          <a:prstGeom prst="roundRect">
            <a:avLst>
              <a:gd name="adj" fmla="val 42105"/>
            </a:avLst>
          </a:prstGeom>
          <a:solidFill>
            <a:srgbClr val="2F2E65"/>
          </a:solidFill>
          <a:ln w="12700">
            <a:solidFill>
              <a:srgbClr val="2F2E65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95528" y="640080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STRATEGY  ✦  INNOVATION  ✦  IMPACT</a:t>
            </a:r>
            <a:endParaRPr lang="en-US" sz="970" dirty="0"/>
          </a:p>
        </p:txBody>
      </p:sp>
      <p:sp>
        <p:nvSpPr>
          <p:cNvPr id="7" name="Text 4"/>
          <p:cNvSpPr/>
          <p:nvPr/>
        </p:nvSpPr>
        <p:spPr>
          <a:xfrm>
            <a:off x="713232" y="1389888"/>
            <a:ext cx="6629400" cy="2258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REIMAGINING</a:t>
            </a:r>
            <a:endParaRPr lang="en-US" sz="5000" dirty="0"/>
          </a:p>
          <a:p>
            <a:pPr algn="l" indent="0" marL="0">
              <a:lnSpc>
                <a:spcPct val="94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FUTURE</a:t>
            </a:r>
            <a:endParaRPr lang="en-US" sz="5000" dirty="0"/>
          </a:p>
          <a:p>
            <a:pPr algn="l" indent="0" marL="0">
              <a:lnSpc>
                <a:spcPct val="94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FOIL</a:t>
            </a:r>
            <a:endParaRPr lang="en-US" sz="5000" dirty="0"/>
          </a:p>
        </p:txBody>
      </p:sp>
      <p:sp>
        <p:nvSpPr>
          <p:cNvPr id="8" name="Shape 5"/>
          <p:cNvSpPr/>
          <p:nvPr/>
        </p:nvSpPr>
        <p:spPr>
          <a:xfrm>
            <a:off x="731520" y="3886200"/>
            <a:ext cx="4498848" cy="91440"/>
          </a:xfrm>
          <a:prstGeom prst="roundRect">
            <a:avLst>
              <a:gd name="adj" fmla="val 160000"/>
            </a:avLst>
          </a:prstGeom>
          <a:solidFill>
            <a:srgbClr val="27C8E8"/>
          </a:solidFill>
          <a:ln w="12700">
            <a:solidFill>
              <a:srgbClr val="27C8E8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4206240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DFE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Unlocking operational excellence and exponential value through an AI-powered transformation journey</a:t>
            </a:r>
            <a:endParaRPr lang="en-US" sz="2000" dirty="0"/>
          </a:p>
        </p:txBody>
      </p:sp>
      <p:pic>
        <p:nvPicPr>
          <p:cNvPr id="10" name="Image 1" descr="/mnt/data/foil_deck_assets/hero_foi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816" y="1234440"/>
            <a:ext cx="5394960" cy="3849624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7790688" y="5047488"/>
            <a:ext cx="2834640" cy="365760"/>
          </a:xfrm>
          <a:prstGeom prst="roundRect">
            <a:avLst>
              <a:gd name="adj" fmla="val 40000"/>
            </a:avLst>
          </a:prstGeom>
          <a:solidFill>
            <a:srgbClr val="293862"/>
          </a:solidFill>
          <a:ln w="12700">
            <a:solidFill>
              <a:srgbClr val="293862">
                <a:alpha val="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900416" y="5074920"/>
            <a:ext cx="2615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NOVAFOIL MANUFACTURING</a:t>
            </a:r>
            <a:endParaRPr lang="en-US" sz="1020" dirty="0"/>
          </a:p>
        </p:txBody>
      </p:sp>
      <p:sp>
        <p:nvSpPr>
          <p:cNvPr id="13" name="Text 9"/>
          <p:cNvSpPr/>
          <p:nvPr/>
        </p:nvSpPr>
        <p:spPr>
          <a:xfrm>
            <a:off x="731520" y="610819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C4D4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fictional consulting case study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9692640" y="6217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40" b="1" spc="1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/ ADVISORY</a:t>
            </a:r>
            <a:endParaRPr lang="en-US" sz="1140" dirty="0"/>
          </a:p>
        </p:txBody>
      </p:sp>
      <p:sp>
        <p:nvSpPr>
          <p:cNvPr id="15" name="Shape 11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525E92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17" name="Text 13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18" name="Text 14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12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2552090" cy="283464"/>
          </a:xfrm>
          <a:prstGeom prst="roundRect">
            <a:avLst>
              <a:gd name="adj" fmla="val 51613"/>
            </a:avLst>
          </a:prstGeom>
          <a:solidFill>
            <a:srgbClr val="2F2E65"/>
          </a:solidFill>
          <a:ln w="12700">
            <a:solidFill>
              <a:srgbClr val="2F2E6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233263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EXECUTIVE PERSPECTIVE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bold ambition. Four extraordinary outcomes.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CDD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holistic transformation can turn operational complexity into a sustainable competitive advantage.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640080" y="2240280"/>
            <a:ext cx="2688336" cy="2990088"/>
          </a:xfrm>
          <a:prstGeom prst="roundRect">
            <a:avLst>
              <a:gd name="adj" fmla="val 5442"/>
            </a:avLst>
          </a:prstGeom>
          <a:solidFill>
            <a:srgbClr val="1B2758">
              <a:alpha val="82000"/>
            </a:srgbClr>
          </a:solidFill>
          <a:ln w="13970">
            <a:solidFill>
              <a:srgbClr val="53629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14400" y="2514600"/>
            <a:ext cx="594360" cy="594360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9" name="Image 1" descr="/mnt/data/foil_deck_assets/icon_coins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131" y="2648331"/>
            <a:ext cx="326898" cy="32689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23544" y="3300984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+$24M</a:t>
            </a:r>
            <a:endParaRPr lang="en-US" sz="3100" dirty="0"/>
          </a:p>
        </p:txBody>
      </p:sp>
      <p:sp>
        <p:nvSpPr>
          <p:cNvPr id="11" name="Text 7"/>
          <p:cNvSpPr/>
          <p:nvPr/>
        </p:nvSpPr>
        <p:spPr>
          <a:xfrm>
            <a:off x="923544" y="4123944"/>
            <a:ext cx="2231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0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VALUE CREATION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923544" y="4453128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60" dirty="0">
                <a:solidFill>
                  <a:srgbClr val="D5DE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Potential annual EBITDA upside at full run-rate</a:t>
            </a:r>
            <a:endParaRPr lang="en-US" sz="1160" dirty="0"/>
          </a:p>
        </p:txBody>
      </p:sp>
      <p:sp>
        <p:nvSpPr>
          <p:cNvPr id="13" name="Shape 9"/>
          <p:cNvSpPr/>
          <p:nvPr/>
        </p:nvSpPr>
        <p:spPr>
          <a:xfrm>
            <a:off x="3566160" y="2240280"/>
            <a:ext cx="2688336" cy="2990088"/>
          </a:xfrm>
          <a:prstGeom prst="roundRect">
            <a:avLst>
              <a:gd name="adj" fmla="val 5442"/>
            </a:avLst>
          </a:prstGeom>
          <a:solidFill>
            <a:srgbClr val="1B2758">
              <a:alpha val="82000"/>
            </a:srgbClr>
          </a:solidFill>
          <a:ln w="13970">
            <a:solidFill>
              <a:srgbClr val="53629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840480" y="2514600"/>
            <a:ext cx="594360" cy="594360"/>
          </a:xfrm>
          <a:prstGeom prst="ellipse">
            <a:avLst/>
          </a:prstGeom>
          <a:solidFill>
            <a:srgbClr val="3A84F8"/>
          </a:solidFill>
          <a:ln w="12700">
            <a:solidFill>
              <a:srgbClr val="3A84F8">
                <a:alpha val="0"/>
              </a:srgbClr>
            </a:solidFill>
            <a:prstDash val="solid"/>
          </a:ln>
        </p:spPr>
      </p:sp>
      <p:pic>
        <p:nvPicPr>
          <p:cNvPr id="15" name="Image 2" descr="/mnt/data/foil_deck_assets/icon_gaug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211" y="2648331"/>
            <a:ext cx="326898" cy="32689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849624" y="3300984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78%</a:t>
            </a:r>
            <a:endParaRPr lang="en-US" sz="3100" dirty="0"/>
          </a:p>
        </p:txBody>
      </p:sp>
      <p:sp>
        <p:nvSpPr>
          <p:cNvPr id="17" name="Text 12"/>
          <p:cNvSpPr/>
          <p:nvPr/>
        </p:nvSpPr>
        <p:spPr>
          <a:xfrm>
            <a:off x="3849624" y="4123944"/>
            <a:ext cx="2231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00" kern="0" dirty="0">
                <a:solidFill>
                  <a:srgbClr val="3A84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SMARTER OPERATIONS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3849624" y="4453128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60" dirty="0">
                <a:solidFill>
                  <a:srgbClr val="D5DE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overall equipment effectiveness</a:t>
            </a:r>
            <a:endParaRPr lang="en-US" sz="1160" dirty="0"/>
          </a:p>
        </p:txBody>
      </p:sp>
      <p:sp>
        <p:nvSpPr>
          <p:cNvPr id="19" name="Shape 14"/>
          <p:cNvSpPr/>
          <p:nvPr/>
        </p:nvSpPr>
        <p:spPr>
          <a:xfrm>
            <a:off x="6492240" y="2240280"/>
            <a:ext cx="2688336" cy="2990088"/>
          </a:xfrm>
          <a:prstGeom prst="roundRect">
            <a:avLst>
              <a:gd name="adj" fmla="val 5442"/>
            </a:avLst>
          </a:prstGeom>
          <a:solidFill>
            <a:srgbClr val="1B2758">
              <a:alpha val="82000"/>
            </a:srgbClr>
          </a:solidFill>
          <a:ln w="13970">
            <a:solidFill>
              <a:srgbClr val="53629C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766560" y="2514600"/>
            <a:ext cx="594360" cy="594360"/>
          </a:xfrm>
          <a:prstGeom prst="ellipse">
            <a:avLst/>
          </a:prstGeom>
          <a:solidFill>
            <a:srgbClr val="11E1D0"/>
          </a:solidFill>
          <a:ln w="12700">
            <a:solidFill>
              <a:srgbClr val="11E1D0">
                <a:alpha val="0"/>
              </a:srgbClr>
            </a:solidFill>
            <a:prstDash val="solid"/>
          </a:ln>
        </p:spPr>
      </p:sp>
      <p:pic>
        <p:nvPicPr>
          <p:cNvPr id="21" name="Image 3" descr="/mnt/data/foil_deck_assets/icon_recycle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291" y="2648331"/>
            <a:ext cx="326898" cy="32689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775704" y="3300984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5.5%</a:t>
            </a:r>
            <a:endParaRPr lang="en-US" sz="3100" dirty="0"/>
          </a:p>
        </p:txBody>
      </p:sp>
      <p:sp>
        <p:nvSpPr>
          <p:cNvPr id="23" name="Text 17"/>
          <p:cNvSpPr/>
          <p:nvPr/>
        </p:nvSpPr>
        <p:spPr>
          <a:xfrm>
            <a:off x="6775704" y="4123944"/>
            <a:ext cx="2231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00" kern="0" dirty="0">
                <a:solidFill>
                  <a:srgbClr val="11E1D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LEANER PRODUCTION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6775704" y="4453128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60" dirty="0">
                <a:solidFill>
                  <a:srgbClr val="D5DE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rolling and converting scrap rate</a:t>
            </a:r>
            <a:endParaRPr lang="en-US" sz="1160" dirty="0"/>
          </a:p>
        </p:txBody>
      </p:sp>
      <p:sp>
        <p:nvSpPr>
          <p:cNvPr id="25" name="Shape 19"/>
          <p:cNvSpPr/>
          <p:nvPr/>
        </p:nvSpPr>
        <p:spPr>
          <a:xfrm>
            <a:off x="9418320" y="2240280"/>
            <a:ext cx="2688336" cy="2990088"/>
          </a:xfrm>
          <a:prstGeom prst="roundRect">
            <a:avLst>
              <a:gd name="adj" fmla="val 5442"/>
            </a:avLst>
          </a:prstGeom>
          <a:solidFill>
            <a:srgbClr val="1B2758">
              <a:alpha val="82000"/>
            </a:srgbClr>
          </a:solidFill>
          <a:ln w="13970">
            <a:solidFill>
              <a:srgbClr val="53629C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9692640" y="2514600"/>
            <a:ext cx="594360" cy="594360"/>
          </a:xfrm>
          <a:prstGeom prst="ellipse">
            <a:avLst/>
          </a:prstGeom>
          <a:solidFill>
            <a:srgbClr val="ED66DD"/>
          </a:solidFill>
          <a:ln w="12700">
            <a:solidFill>
              <a:srgbClr val="ED66DD">
                <a:alpha val="0"/>
              </a:srgbClr>
            </a:solidFill>
            <a:prstDash val="solid"/>
          </a:ln>
        </p:spPr>
      </p:sp>
      <p:pic>
        <p:nvPicPr>
          <p:cNvPr id="27" name="Image 4" descr="/mnt/data/foil_deck_assets/icon_clock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6371" y="2648331"/>
            <a:ext cx="326898" cy="32689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701784" y="3300984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 DAYS</a:t>
            </a:r>
            <a:endParaRPr lang="en-US" sz="3100" dirty="0"/>
          </a:p>
        </p:txBody>
      </p:sp>
      <p:sp>
        <p:nvSpPr>
          <p:cNvPr id="29" name="Text 22"/>
          <p:cNvSpPr/>
          <p:nvPr/>
        </p:nvSpPr>
        <p:spPr>
          <a:xfrm>
            <a:off x="9701784" y="4123944"/>
            <a:ext cx="2231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00" kern="0" dirty="0">
                <a:solidFill>
                  <a:srgbClr val="ED66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FASTER SERVICE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9701784" y="4453128"/>
            <a:ext cx="2231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60" dirty="0">
                <a:solidFill>
                  <a:srgbClr val="D5DE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quoted lead time for core SKUs</a:t>
            </a:r>
            <a:endParaRPr lang="en-US" sz="1160" dirty="0"/>
          </a:p>
        </p:txBody>
      </p:sp>
      <p:sp>
        <p:nvSpPr>
          <p:cNvPr id="31" name="Shape 24"/>
          <p:cNvSpPr/>
          <p:nvPr/>
        </p:nvSpPr>
        <p:spPr>
          <a:xfrm>
            <a:off x="777240" y="5596128"/>
            <a:ext cx="10607040" cy="493776"/>
          </a:xfrm>
          <a:prstGeom prst="roundRect">
            <a:avLst>
              <a:gd name="adj" fmla="val 29630"/>
            </a:avLst>
          </a:prstGeom>
          <a:solidFill>
            <a:srgbClr val="2F266D">
              <a:alpha val="88000"/>
            </a:srgbClr>
          </a:solidFill>
          <a:ln w="13970">
            <a:solidFill>
              <a:srgbClr val="6745B6"/>
            </a:solidFill>
            <a:prstDash val="solid"/>
          </a:ln>
        </p:spPr>
      </p:sp>
      <p:pic>
        <p:nvPicPr>
          <p:cNvPr id="32" name="Image 5" descr="/mnt/data/foil_deck_assets/icon_wand_27C8E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408" y="5742432"/>
            <a:ext cx="201168" cy="20116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298448" y="5687568"/>
            <a:ext cx="9893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NORTH STAR  →  A future-ready, high-performance foil manufacturer</a:t>
            </a:r>
            <a:endParaRPr lang="en-US" sz="1240" dirty="0"/>
          </a:p>
        </p:txBody>
      </p:sp>
      <p:sp>
        <p:nvSpPr>
          <p:cNvPr id="34" name="Shape 26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525E92"/>
            </a:solidFill>
            <a:prstDash val="solid"/>
          </a:ln>
        </p:spPr>
      </p:sp>
      <p:sp>
        <p:nvSpPr>
          <p:cNvPr id="35" name="Text 27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37" name="Text 29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12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2357323" cy="283464"/>
          </a:xfrm>
          <a:prstGeom prst="roundRect">
            <a:avLst>
              <a:gd name="adj" fmla="val 51613"/>
            </a:avLst>
          </a:prstGeom>
          <a:solidFill>
            <a:srgbClr val="E9E4FF"/>
          </a:solidFill>
          <a:ln w="12700">
            <a:solidFill>
              <a:srgbClr val="E9E4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213786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 AT A GLANCE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Meet NovaFoil: a high-potential business at an inflection point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FY2026 baseline | Regional aluminum foil rolling and conversion manufacturer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667512" y="1847088"/>
            <a:ext cx="2660904" cy="1426464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3970">
            <a:solidFill>
              <a:srgbClr val="E2E5F5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pic>
        <p:nvPicPr>
          <p:cNvPr id="8" name="Image 1" descr="/mnt/data/foil_deck_assets/icon_coins_703CF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" y="2084832"/>
            <a:ext cx="292608" cy="29260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71600" y="2048256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$320M</a:t>
            </a:r>
            <a:endParaRPr lang="en-US" sz="2750" dirty="0"/>
          </a:p>
        </p:txBody>
      </p:sp>
      <p:sp>
        <p:nvSpPr>
          <p:cNvPr id="10" name="Text 6"/>
          <p:cNvSpPr/>
          <p:nvPr/>
        </p:nvSpPr>
        <p:spPr>
          <a:xfrm>
            <a:off x="923544" y="2889504"/>
            <a:ext cx="22128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3566160" y="1847088"/>
            <a:ext cx="2660904" cy="1426464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3970">
            <a:solidFill>
              <a:srgbClr val="E2E5F5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pic>
        <p:nvPicPr>
          <p:cNvPr id="12" name="Image 2" descr="/mnt/data/foil_deck_assets/icon_industry_703CF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904" y="2084832"/>
            <a:ext cx="292608" cy="29260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270248" y="2048256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750" dirty="0"/>
          </a:p>
        </p:txBody>
      </p:sp>
      <p:sp>
        <p:nvSpPr>
          <p:cNvPr id="14" name="Text 9"/>
          <p:cNvSpPr/>
          <p:nvPr/>
        </p:nvSpPr>
        <p:spPr>
          <a:xfrm>
            <a:off x="3822192" y="2889504"/>
            <a:ext cx="22128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PRODUCTION SITES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6464808" y="1847088"/>
            <a:ext cx="2660904" cy="1426464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3970">
            <a:solidFill>
              <a:srgbClr val="E2E5F5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pic>
        <p:nvPicPr>
          <p:cNvPr id="16" name="Image 3" descr="/mnt/data/foil_deck_assets/icon_gears_703CF1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552" y="2084832"/>
            <a:ext cx="292608" cy="29260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168896" y="2048256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2750" dirty="0"/>
          </a:p>
        </p:txBody>
      </p:sp>
      <p:sp>
        <p:nvSpPr>
          <p:cNvPr id="18" name="Text 12"/>
          <p:cNvSpPr/>
          <p:nvPr/>
        </p:nvSpPr>
        <p:spPr>
          <a:xfrm>
            <a:off x="6720840" y="2889504"/>
            <a:ext cx="22128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MANUFACTURING LINES</a:t>
            </a:r>
            <a:endParaRPr lang="en-US" sz="1000" dirty="0"/>
          </a:p>
        </p:txBody>
      </p:sp>
      <p:sp>
        <p:nvSpPr>
          <p:cNvPr id="19" name="Shape 13"/>
          <p:cNvSpPr/>
          <p:nvPr/>
        </p:nvSpPr>
        <p:spPr>
          <a:xfrm>
            <a:off x="9363456" y="1847088"/>
            <a:ext cx="2660904" cy="1426464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3970">
            <a:solidFill>
              <a:srgbClr val="E2E5F5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pic>
        <p:nvPicPr>
          <p:cNvPr id="20" name="Image 4" descr="/mnt/data/foil_deck_assets/icon_chart_703CF1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0" y="2084832"/>
            <a:ext cx="292608" cy="29260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0067544" y="2048256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$29M</a:t>
            </a:r>
            <a:endParaRPr lang="en-US" sz="2750" dirty="0"/>
          </a:p>
        </p:txBody>
      </p:sp>
      <p:sp>
        <p:nvSpPr>
          <p:cNvPr id="22" name="Text 15"/>
          <p:cNvSpPr/>
          <p:nvPr/>
        </p:nvSpPr>
        <p:spPr>
          <a:xfrm>
            <a:off x="9619488" y="2889504"/>
            <a:ext cx="22128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 EBITDA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658368" y="3694176"/>
            <a:ext cx="7132320" cy="2112264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13970">
            <a:solidFill>
              <a:srgbClr val="E2E5F5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24" name="Text 17"/>
          <p:cNvSpPr/>
          <p:nvPr/>
        </p:nvSpPr>
        <p:spPr>
          <a:xfrm>
            <a:off x="960120" y="3931920"/>
            <a:ext cx="404164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75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COMPANY AT A GLANCE</a:t>
            </a:r>
            <a:endParaRPr lang="en-US" sz="1250" dirty="0"/>
          </a:p>
        </p:txBody>
      </p:sp>
      <p:pic>
        <p:nvPicPr>
          <p:cNvPr id="25" name="Image 5" descr="/mnt/data/foil_deck_assets/icon_layer_3A84F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976" y="4448556"/>
            <a:ext cx="182880" cy="18288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271016" y="44348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products</a:t>
            </a:r>
            <a:endParaRPr lang="en-US" sz="1150" dirty="0"/>
          </a:p>
        </p:txBody>
      </p:sp>
      <p:sp>
        <p:nvSpPr>
          <p:cNvPr id="27" name="Text 19"/>
          <p:cNvSpPr/>
          <p:nvPr/>
        </p:nvSpPr>
        <p:spPr>
          <a:xfrm>
            <a:off x="2743200" y="4434840"/>
            <a:ext cx="459943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Consumer wrap • Foodservice rolls • Flexible-packaging foil</a:t>
            </a:r>
            <a:endParaRPr lang="en-US" sz="1130" dirty="0"/>
          </a:p>
        </p:txBody>
      </p:sp>
      <p:pic>
        <p:nvPicPr>
          <p:cNvPr id="28" name="Image 6" descr="/mnt/data/foil_deck_assets/icon_bolt_3A84F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976" y="4878324"/>
            <a:ext cx="182880" cy="18288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1271016" y="486460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Operating profile</a:t>
            </a:r>
            <a:endParaRPr lang="en-US" sz="1150" dirty="0"/>
          </a:p>
        </p:txBody>
      </p:sp>
      <p:sp>
        <p:nvSpPr>
          <p:cNvPr id="30" name="Text 21"/>
          <p:cNvSpPr/>
          <p:nvPr/>
        </p:nvSpPr>
        <p:spPr>
          <a:xfrm>
            <a:off x="2743200" y="4864608"/>
            <a:ext cx="459943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High-mix demand • Energy-intensive processes • Tight tolerances</a:t>
            </a:r>
            <a:endParaRPr lang="en-US" sz="1130" dirty="0"/>
          </a:p>
        </p:txBody>
      </p:sp>
      <p:pic>
        <p:nvPicPr>
          <p:cNvPr id="31" name="Image 7" descr="/mnt/data/foil_deck_assets/icon_rocket_3A84F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976" y="5308092"/>
            <a:ext cx="182880" cy="182880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1271016" y="529437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aspiration</a:t>
            </a:r>
            <a:endParaRPr lang="en-US" sz="1150" dirty="0"/>
          </a:p>
        </p:txBody>
      </p:sp>
      <p:sp>
        <p:nvSpPr>
          <p:cNvPr id="33" name="Text 23"/>
          <p:cNvSpPr/>
          <p:nvPr/>
        </p:nvSpPr>
        <p:spPr>
          <a:xfrm>
            <a:off x="2743200" y="5294376"/>
            <a:ext cx="459943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Move from a reactive plant network to a proactive value engine</a:t>
            </a:r>
            <a:endParaRPr lang="en-US" sz="1130" dirty="0"/>
          </a:p>
        </p:txBody>
      </p:sp>
      <p:sp>
        <p:nvSpPr>
          <p:cNvPr id="34" name="Shape 24"/>
          <p:cNvSpPr/>
          <p:nvPr/>
        </p:nvSpPr>
        <p:spPr>
          <a:xfrm>
            <a:off x="8074152" y="3694176"/>
            <a:ext cx="3438144" cy="2112264"/>
          </a:xfrm>
          <a:prstGeom prst="roundRect">
            <a:avLst>
              <a:gd name="adj" fmla="val 6494"/>
            </a:avLst>
          </a:prstGeom>
          <a:solidFill>
            <a:srgbClr val="ECE9FF"/>
          </a:solidFill>
          <a:ln w="13970">
            <a:solidFill>
              <a:srgbClr val="DED7FF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35" name="Shape 25"/>
          <p:cNvSpPr/>
          <p:nvPr/>
        </p:nvSpPr>
        <p:spPr>
          <a:xfrm>
            <a:off x="8330184" y="3959352"/>
            <a:ext cx="548640" cy="548640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36" name="Image 8" descr="/mnt/data/foil_deck_assets/icon_wand_FFFFF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3628" y="4082796"/>
            <a:ext cx="301752" cy="301752"/>
          </a:xfrm>
          <a:prstGeom prst="rect">
            <a:avLst/>
          </a:prstGeom>
        </p:spPr>
      </p:pic>
      <p:sp>
        <p:nvSpPr>
          <p:cNvPr id="37" name="Text 26"/>
          <p:cNvSpPr/>
          <p:nvPr/>
        </p:nvSpPr>
        <p:spPr>
          <a:xfrm>
            <a:off x="8302752" y="470001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8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BIG OPPORTUNITY</a:t>
            </a:r>
            <a:endParaRPr lang="en-US" sz="1380" dirty="0"/>
          </a:p>
        </p:txBody>
      </p:sp>
      <p:sp>
        <p:nvSpPr>
          <p:cNvPr id="38" name="Text 27"/>
          <p:cNvSpPr/>
          <p:nvPr/>
        </p:nvSpPr>
        <p:spPr>
          <a:xfrm>
            <a:off x="8302752" y="5111496"/>
            <a:ext cx="2862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Unlock the art of the possible.</a:t>
            </a:r>
            <a:endParaRPr lang="en-US" sz="1600" dirty="0"/>
          </a:p>
        </p:txBody>
      </p:sp>
      <p:sp>
        <p:nvSpPr>
          <p:cNvPr id="39" name="Shape 28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DDE2F3"/>
            </a:solidFill>
            <a:prstDash val="solid"/>
          </a:ln>
        </p:spPr>
      </p:sp>
      <p:sp>
        <p:nvSpPr>
          <p:cNvPr id="40" name="Text 29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41" name="Text 30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42" name="Text 31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12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2487168" cy="283464"/>
          </a:xfrm>
          <a:prstGeom prst="roundRect">
            <a:avLst>
              <a:gd name="adj" fmla="val 51613"/>
            </a:avLst>
          </a:prstGeom>
          <a:solidFill>
            <a:srgbClr val="E9E4FF"/>
          </a:solidFill>
          <a:ln w="12700">
            <a:solidFill>
              <a:srgbClr val="E9E4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2267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BURNING PLATFORM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structural challenges are holding performance back</a:t>
            </a:r>
            <a:endParaRPr lang="en-US" sz="285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Across the production ecosystem, avoidable friction is eroding margin and customer experience.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685800" y="1938528"/>
            <a:ext cx="2633472" cy="3081528"/>
          </a:xfrm>
          <a:prstGeom prst="roundRect">
            <a:avLst>
              <a:gd name="adj" fmla="val 4514"/>
            </a:avLst>
          </a:prstGeom>
          <a:solidFill>
            <a:srgbClr val="FFFFFF"/>
          </a:solidFill>
          <a:ln w="13970">
            <a:solidFill>
              <a:srgbClr val="DEE3F3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167128"/>
            <a:ext cx="438912" cy="274320"/>
          </a:xfrm>
          <a:prstGeom prst="roundRect">
            <a:avLst>
              <a:gd name="adj" fmla="val 53333"/>
            </a:avLst>
          </a:prstGeom>
          <a:solidFill>
            <a:srgbClr val="EBE5FF"/>
          </a:solidFill>
          <a:ln w="12700">
            <a:solidFill>
              <a:srgbClr val="EBE5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05840" y="2194560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87752" y="2157984"/>
            <a:ext cx="466344" cy="466344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11" name="Image 1" descr="/mnt/data/foil_deck_assets/icon_gaug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679" y="2262911"/>
            <a:ext cx="256489" cy="25648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86968" y="2944368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68%</a:t>
            </a:r>
            <a:endParaRPr lang="en-US" sz="2900" dirty="0"/>
          </a:p>
        </p:txBody>
      </p:sp>
      <p:sp>
        <p:nvSpPr>
          <p:cNvPr id="13" name="Text 9"/>
          <p:cNvSpPr/>
          <p:nvPr/>
        </p:nvSpPr>
        <p:spPr>
          <a:xfrm>
            <a:off x="886968" y="3685032"/>
            <a:ext cx="2258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1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Underutilized Assets</a:t>
            </a:r>
            <a:endParaRPr lang="en-US" sz="1610" dirty="0"/>
          </a:p>
        </p:txBody>
      </p:sp>
      <p:sp>
        <p:nvSpPr>
          <p:cNvPr id="14" name="Text 10"/>
          <p:cNvSpPr/>
          <p:nvPr/>
        </p:nvSpPr>
        <p:spPr>
          <a:xfrm>
            <a:off x="886968" y="4334256"/>
            <a:ext cx="222199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6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Current OEE vs. a 78% target</a:t>
            </a:r>
            <a:endParaRPr lang="en-US" sz="1160" dirty="0"/>
          </a:p>
        </p:txBody>
      </p:sp>
      <p:sp>
        <p:nvSpPr>
          <p:cNvPr id="15" name="Shape 11"/>
          <p:cNvSpPr/>
          <p:nvPr/>
        </p:nvSpPr>
        <p:spPr>
          <a:xfrm>
            <a:off x="3593592" y="1938528"/>
            <a:ext cx="2633472" cy="3081528"/>
          </a:xfrm>
          <a:prstGeom prst="roundRect">
            <a:avLst>
              <a:gd name="adj" fmla="val 4514"/>
            </a:avLst>
          </a:prstGeom>
          <a:solidFill>
            <a:srgbClr val="FFFFFF"/>
          </a:solidFill>
          <a:ln w="13970">
            <a:solidFill>
              <a:srgbClr val="DEE3F3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3803904" y="2167128"/>
            <a:ext cx="438912" cy="274320"/>
          </a:xfrm>
          <a:prstGeom prst="roundRect">
            <a:avLst>
              <a:gd name="adj" fmla="val 53333"/>
            </a:avLst>
          </a:prstGeom>
          <a:solidFill>
            <a:srgbClr val="EBE5FF"/>
          </a:solidFill>
          <a:ln w="12700">
            <a:solidFill>
              <a:srgbClr val="EBE5FF">
                <a:alpha val="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3913632" y="2194560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5495544" y="2157984"/>
            <a:ext cx="466344" cy="466344"/>
          </a:xfrm>
          <a:prstGeom prst="ellipse">
            <a:avLst/>
          </a:prstGeom>
          <a:solidFill>
            <a:srgbClr val="3A84F8"/>
          </a:solidFill>
          <a:ln w="12700">
            <a:solidFill>
              <a:srgbClr val="3A84F8">
                <a:alpha val="0"/>
              </a:srgbClr>
            </a:solidFill>
            <a:prstDash val="solid"/>
          </a:ln>
        </p:spPr>
      </p:sp>
      <p:pic>
        <p:nvPicPr>
          <p:cNvPr id="19" name="Image 2" descr="/mnt/data/foil_deck_assets/icon_recycl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471" y="2262911"/>
            <a:ext cx="256489" cy="256489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3794760" y="2944368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A84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8.6%</a:t>
            </a:r>
            <a:endParaRPr lang="en-US" sz="2900" dirty="0"/>
          </a:p>
        </p:txBody>
      </p:sp>
      <p:sp>
        <p:nvSpPr>
          <p:cNvPr id="21" name="Text 16"/>
          <p:cNvSpPr/>
          <p:nvPr/>
        </p:nvSpPr>
        <p:spPr>
          <a:xfrm>
            <a:off x="3794760" y="3685032"/>
            <a:ext cx="2258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1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Material Leakage</a:t>
            </a:r>
            <a:endParaRPr lang="en-US" sz="1610" dirty="0"/>
          </a:p>
        </p:txBody>
      </p:sp>
      <p:sp>
        <p:nvSpPr>
          <p:cNvPr id="22" name="Text 17"/>
          <p:cNvSpPr/>
          <p:nvPr/>
        </p:nvSpPr>
        <p:spPr>
          <a:xfrm>
            <a:off x="3794760" y="4334256"/>
            <a:ext cx="222199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6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Manufacturing scrap vs. 5.5% target</a:t>
            </a:r>
            <a:endParaRPr lang="en-US" sz="1160" dirty="0"/>
          </a:p>
        </p:txBody>
      </p:sp>
      <p:sp>
        <p:nvSpPr>
          <p:cNvPr id="23" name="Shape 18"/>
          <p:cNvSpPr/>
          <p:nvPr/>
        </p:nvSpPr>
        <p:spPr>
          <a:xfrm>
            <a:off x="6501384" y="1938528"/>
            <a:ext cx="2633472" cy="3081528"/>
          </a:xfrm>
          <a:prstGeom prst="roundRect">
            <a:avLst>
              <a:gd name="adj" fmla="val 4514"/>
            </a:avLst>
          </a:prstGeom>
          <a:solidFill>
            <a:srgbClr val="FFFFFF"/>
          </a:solidFill>
          <a:ln w="13970">
            <a:solidFill>
              <a:srgbClr val="DEE3F3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6711696" y="2167128"/>
            <a:ext cx="438912" cy="274320"/>
          </a:xfrm>
          <a:prstGeom prst="roundRect">
            <a:avLst>
              <a:gd name="adj" fmla="val 53333"/>
            </a:avLst>
          </a:prstGeom>
          <a:solidFill>
            <a:srgbClr val="EBE5FF"/>
          </a:solidFill>
          <a:ln w="12700">
            <a:solidFill>
              <a:srgbClr val="EBE5FF">
                <a:alpha val="0"/>
              </a:srgbClr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6821424" y="2194560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26" name="Shape 21"/>
          <p:cNvSpPr/>
          <p:nvPr/>
        </p:nvSpPr>
        <p:spPr>
          <a:xfrm>
            <a:off x="8403336" y="2157984"/>
            <a:ext cx="466344" cy="466344"/>
          </a:xfrm>
          <a:prstGeom prst="ellipse">
            <a:avLst/>
          </a:prstGeom>
          <a:solidFill>
            <a:srgbClr val="ED66DD"/>
          </a:solidFill>
          <a:ln w="12700">
            <a:solidFill>
              <a:srgbClr val="ED66DD">
                <a:alpha val="0"/>
              </a:srgbClr>
            </a:solidFill>
            <a:prstDash val="solid"/>
          </a:ln>
        </p:spPr>
      </p:sp>
      <p:pic>
        <p:nvPicPr>
          <p:cNvPr id="27" name="Image 3" descr="/mnt/data/foil_deck_assets/icon_clock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8263" y="2262911"/>
            <a:ext cx="256489" cy="256489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6702552" y="2944368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ED66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7.2 HRS</a:t>
            </a:r>
            <a:endParaRPr lang="en-US" sz="2900" dirty="0"/>
          </a:p>
        </p:txBody>
      </p:sp>
      <p:sp>
        <p:nvSpPr>
          <p:cNvPr id="29" name="Text 23"/>
          <p:cNvSpPr/>
          <p:nvPr/>
        </p:nvSpPr>
        <p:spPr>
          <a:xfrm>
            <a:off x="6702552" y="3685032"/>
            <a:ext cx="2258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1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Slow Changeovers</a:t>
            </a:r>
            <a:endParaRPr lang="en-US" sz="1610" dirty="0"/>
          </a:p>
        </p:txBody>
      </p:sp>
      <p:sp>
        <p:nvSpPr>
          <p:cNvPr id="30" name="Text 24"/>
          <p:cNvSpPr/>
          <p:nvPr/>
        </p:nvSpPr>
        <p:spPr>
          <a:xfrm>
            <a:off x="6702552" y="4334256"/>
            <a:ext cx="222199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6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setup vs. 4.5-hour target</a:t>
            </a:r>
            <a:endParaRPr lang="en-US" sz="1160" dirty="0"/>
          </a:p>
        </p:txBody>
      </p:sp>
      <p:sp>
        <p:nvSpPr>
          <p:cNvPr id="31" name="Shape 25"/>
          <p:cNvSpPr/>
          <p:nvPr/>
        </p:nvSpPr>
        <p:spPr>
          <a:xfrm>
            <a:off x="9409176" y="1938528"/>
            <a:ext cx="2633472" cy="3081528"/>
          </a:xfrm>
          <a:prstGeom prst="roundRect">
            <a:avLst>
              <a:gd name="adj" fmla="val 4514"/>
            </a:avLst>
          </a:prstGeom>
          <a:solidFill>
            <a:srgbClr val="FFFFFF"/>
          </a:solidFill>
          <a:ln w="13970">
            <a:solidFill>
              <a:srgbClr val="DEE3F3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9619488" y="2167128"/>
            <a:ext cx="438912" cy="274320"/>
          </a:xfrm>
          <a:prstGeom prst="roundRect">
            <a:avLst>
              <a:gd name="adj" fmla="val 53333"/>
            </a:avLst>
          </a:prstGeom>
          <a:solidFill>
            <a:srgbClr val="EBE5FF"/>
          </a:solidFill>
          <a:ln w="12700">
            <a:solidFill>
              <a:srgbClr val="EBE5FF">
                <a:alpha val="0"/>
              </a:srgbClr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9729216" y="2194560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34" name="Shape 28"/>
          <p:cNvSpPr/>
          <p:nvPr/>
        </p:nvSpPr>
        <p:spPr>
          <a:xfrm>
            <a:off x="11311128" y="2157984"/>
            <a:ext cx="466344" cy="466344"/>
          </a:xfrm>
          <a:prstGeom prst="ellipse">
            <a:avLst/>
          </a:prstGeom>
          <a:solidFill>
            <a:srgbClr val="11E1D0"/>
          </a:solidFill>
          <a:ln w="12700">
            <a:solidFill>
              <a:srgbClr val="11E1D0">
                <a:alpha val="0"/>
              </a:srgbClr>
            </a:solidFill>
            <a:prstDash val="solid"/>
          </a:ln>
        </p:spPr>
      </p:sp>
      <p:pic>
        <p:nvPicPr>
          <p:cNvPr id="35" name="Image 4" descr="/mnt/data/foil_deck_assets/icon_truck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6055" y="2262911"/>
            <a:ext cx="256489" cy="256489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9610344" y="2944368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E1D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 DAYS</a:t>
            </a:r>
            <a:endParaRPr lang="en-US" sz="2900" dirty="0"/>
          </a:p>
        </p:txBody>
      </p:sp>
      <p:sp>
        <p:nvSpPr>
          <p:cNvPr id="37" name="Text 30"/>
          <p:cNvSpPr/>
          <p:nvPr/>
        </p:nvSpPr>
        <p:spPr>
          <a:xfrm>
            <a:off x="9610344" y="3685032"/>
            <a:ext cx="22585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1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Service Friction</a:t>
            </a:r>
            <a:endParaRPr lang="en-US" sz="1610" dirty="0"/>
          </a:p>
        </p:txBody>
      </p:sp>
      <p:sp>
        <p:nvSpPr>
          <p:cNvPr id="38" name="Text 31"/>
          <p:cNvSpPr/>
          <p:nvPr/>
        </p:nvSpPr>
        <p:spPr>
          <a:xfrm>
            <a:off x="9610344" y="4334256"/>
            <a:ext cx="222199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6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quoted lead time vs. 14-day target</a:t>
            </a:r>
            <a:endParaRPr lang="en-US" sz="1160" dirty="0"/>
          </a:p>
        </p:txBody>
      </p:sp>
      <p:sp>
        <p:nvSpPr>
          <p:cNvPr id="39" name="Shape 32"/>
          <p:cNvSpPr/>
          <p:nvPr/>
        </p:nvSpPr>
        <p:spPr>
          <a:xfrm>
            <a:off x="713232" y="5522976"/>
            <a:ext cx="10753344" cy="530352"/>
          </a:xfrm>
          <a:prstGeom prst="roundRect">
            <a:avLst>
              <a:gd name="adj" fmla="val 27586"/>
            </a:avLst>
          </a:prstGeom>
          <a:solidFill>
            <a:srgbClr val="EDEAFF"/>
          </a:solidFill>
          <a:ln w="13970">
            <a:solidFill>
              <a:srgbClr val="DFD6FF"/>
            </a:solidFill>
            <a:prstDash val="solid"/>
          </a:ln>
        </p:spPr>
      </p:sp>
      <p:pic>
        <p:nvPicPr>
          <p:cNvPr id="40" name="Image 5" descr="/mnt/data/foil_deck_assets/icon_wand_703CF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5669280"/>
            <a:ext cx="201168" cy="201168"/>
          </a:xfrm>
          <a:prstGeom prst="rect">
            <a:avLst/>
          </a:prstGeom>
        </p:spPr>
      </p:pic>
      <p:sp>
        <p:nvSpPr>
          <p:cNvPr id="41" name="Text 33"/>
          <p:cNvSpPr/>
          <p:nvPr/>
        </p:nvSpPr>
        <p:spPr>
          <a:xfrm>
            <a:off x="1234440" y="5614416"/>
            <a:ext cx="100401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4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OPPORTUNITY IS NOT JUST TO FIX ISSUES  —  IT IS TO REIMAGINE THE SYSTEM</a:t>
            </a:r>
            <a:endParaRPr lang="en-US" sz="1240" dirty="0"/>
          </a:p>
        </p:txBody>
      </p:sp>
      <p:sp>
        <p:nvSpPr>
          <p:cNvPr id="42" name="Shape 34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DDE2F3"/>
            </a:solidFill>
            <a:prstDash val="solid"/>
          </a:ln>
        </p:spPr>
      </p:sp>
      <p:sp>
        <p:nvSpPr>
          <p:cNvPr id="43" name="Text 35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44" name="Text 36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45" name="Text 37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/ 12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2746858" cy="283464"/>
          </a:xfrm>
          <a:prstGeom prst="roundRect">
            <a:avLst>
              <a:gd name="adj" fmla="val 51613"/>
            </a:avLst>
          </a:prstGeom>
          <a:solidFill>
            <a:srgbClr val="2F2E65"/>
          </a:solidFill>
          <a:ln w="12700">
            <a:solidFill>
              <a:srgbClr val="2F2E6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25274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VALUE CHAIN INTELLIGENCE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fragmented operations to an intelligent foil ecosystem</a:t>
            </a:r>
            <a:endParaRPr lang="en-US" sz="285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CDD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connect the dots across five production moments to create a single continuous-improvement engine.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630936" y="2157984"/>
            <a:ext cx="2048256" cy="1874520"/>
          </a:xfrm>
          <a:prstGeom prst="roundRect">
            <a:avLst>
              <a:gd name="adj" fmla="val 6829"/>
            </a:avLst>
          </a:prstGeom>
          <a:solidFill>
            <a:srgbClr val="172551">
              <a:alpha val="88000"/>
            </a:srgbClr>
          </a:solidFill>
          <a:ln w="13970">
            <a:solidFill>
              <a:srgbClr val="4D629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335024" y="2395728"/>
            <a:ext cx="621792" cy="621792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9" name="Image 1" descr="/mnt/data/foil_deck_assets/icon_boxes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927" y="2535631"/>
            <a:ext cx="341986" cy="34198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40664" y="3200400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0" b="1" spc="7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FEEDSTOCK</a:t>
            </a:r>
            <a:endParaRPr lang="en-US" sz="1230" dirty="0"/>
          </a:p>
        </p:txBody>
      </p:sp>
      <p:sp>
        <p:nvSpPr>
          <p:cNvPr id="11" name="Text 7"/>
          <p:cNvSpPr/>
          <p:nvPr/>
        </p:nvSpPr>
        <p:spPr>
          <a:xfrm>
            <a:off x="704088" y="3584448"/>
            <a:ext cx="19019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70" dirty="0">
                <a:solidFill>
                  <a:srgbClr val="BFD1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Coil quality</a:t>
            </a:r>
            <a:endParaRPr lang="en-US" sz="1070" dirty="0"/>
          </a:p>
        </p:txBody>
      </p:sp>
      <p:sp>
        <p:nvSpPr>
          <p:cNvPr id="12" name="Text 8"/>
          <p:cNvSpPr/>
          <p:nvPr/>
        </p:nvSpPr>
        <p:spPr>
          <a:xfrm>
            <a:off x="2688336" y="2990088"/>
            <a:ext cx="2560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7C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➜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2971800" y="2157984"/>
            <a:ext cx="2048256" cy="1874520"/>
          </a:xfrm>
          <a:prstGeom prst="roundRect">
            <a:avLst>
              <a:gd name="adj" fmla="val 6829"/>
            </a:avLst>
          </a:prstGeom>
          <a:solidFill>
            <a:srgbClr val="172551">
              <a:alpha val="88000"/>
            </a:srgbClr>
          </a:solidFill>
          <a:ln w="13970">
            <a:solidFill>
              <a:srgbClr val="4D629B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675888" y="2395728"/>
            <a:ext cx="621792" cy="621792"/>
          </a:xfrm>
          <a:prstGeom prst="ellipse">
            <a:avLst/>
          </a:prstGeom>
          <a:solidFill>
            <a:srgbClr val="3A84F8"/>
          </a:solidFill>
          <a:ln w="12700">
            <a:solidFill>
              <a:srgbClr val="3A84F8">
                <a:alpha val="0"/>
              </a:srgbClr>
            </a:solidFill>
            <a:prstDash val="solid"/>
          </a:ln>
        </p:spPr>
      </p:sp>
      <p:pic>
        <p:nvPicPr>
          <p:cNvPr id="15" name="Image 2" descr="/mnt/data/foil_deck_assets/icon_gears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791" y="2535631"/>
            <a:ext cx="341986" cy="34198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081528" y="3200400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0" b="1" spc="7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COLD ROLLING</a:t>
            </a:r>
            <a:endParaRPr lang="en-US" sz="1230" dirty="0"/>
          </a:p>
        </p:txBody>
      </p:sp>
      <p:sp>
        <p:nvSpPr>
          <p:cNvPr id="17" name="Text 12"/>
          <p:cNvSpPr/>
          <p:nvPr/>
        </p:nvSpPr>
        <p:spPr>
          <a:xfrm>
            <a:off x="3044952" y="3584448"/>
            <a:ext cx="19019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70" dirty="0">
                <a:solidFill>
                  <a:srgbClr val="BFD1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Run-speed stability</a:t>
            </a:r>
            <a:endParaRPr lang="en-US" sz="1070" dirty="0"/>
          </a:p>
        </p:txBody>
      </p:sp>
      <p:sp>
        <p:nvSpPr>
          <p:cNvPr id="18" name="Text 13"/>
          <p:cNvSpPr/>
          <p:nvPr/>
        </p:nvSpPr>
        <p:spPr>
          <a:xfrm>
            <a:off x="5029200" y="2990088"/>
            <a:ext cx="2560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7C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➜</a:t>
            </a:r>
            <a:endParaRPr lang="en-US" sz="1800" dirty="0"/>
          </a:p>
        </p:txBody>
      </p:sp>
      <p:sp>
        <p:nvSpPr>
          <p:cNvPr id="19" name="Shape 14"/>
          <p:cNvSpPr/>
          <p:nvPr/>
        </p:nvSpPr>
        <p:spPr>
          <a:xfrm>
            <a:off x="5312664" y="2157984"/>
            <a:ext cx="2048256" cy="1874520"/>
          </a:xfrm>
          <a:prstGeom prst="roundRect">
            <a:avLst>
              <a:gd name="adj" fmla="val 6829"/>
            </a:avLst>
          </a:prstGeom>
          <a:solidFill>
            <a:srgbClr val="172551">
              <a:alpha val="88000"/>
            </a:srgbClr>
          </a:solidFill>
          <a:ln w="13970">
            <a:solidFill>
              <a:srgbClr val="4D629B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016752" y="2395728"/>
            <a:ext cx="621792" cy="621792"/>
          </a:xfrm>
          <a:prstGeom prst="ellipse">
            <a:avLst/>
          </a:prstGeom>
          <a:solidFill>
            <a:srgbClr val="ED66DD"/>
          </a:solidFill>
          <a:ln w="12700">
            <a:solidFill>
              <a:srgbClr val="ED66DD">
                <a:alpha val="0"/>
              </a:srgbClr>
            </a:solidFill>
            <a:prstDash val="solid"/>
          </a:ln>
        </p:spPr>
      </p:sp>
      <p:pic>
        <p:nvPicPr>
          <p:cNvPr id="21" name="Image 3" descr="/mnt/data/foil_deck_assets/icon_fire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655" y="2535631"/>
            <a:ext cx="341986" cy="34198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422392" y="3200400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0" b="1" spc="7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ANNEALING</a:t>
            </a:r>
            <a:endParaRPr lang="en-US" sz="1230" dirty="0"/>
          </a:p>
        </p:txBody>
      </p:sp>
      <p:sp>
        <p:nvSpPr>
          <p:cNvPr id="23" name="Text 17"/>
          <p:cNvSpPr/>
          <p:nvPr/>
        </p:nvSpPr>
        <p:spPr>
          <a:xfrm>
            <a:off x="5385816" y="3584448"/>
            <a:ext cx="19019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70" dirty="0">
                <a:solidFill>
                  <a:srgbClr val="BFD1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Cycle efficiency</a:t>
            </a:r>
            <a:endParaRPr lang="en-US" sz="1070" dirty="0"/>
          </a:p>
        </p:txBody>
      </p:sp>
      <p:sp>
        <p:nvSpPr>
          <p:cNvPr id="24" name="Text 18"/>
          <p:cNvSpPr/>
          <p:nvPr/>
        </p:nvSpPr>
        <p:spPr>
          <a:xfrm>
            <a:off x="7370064" y="2990088"/>
            <a:ext cx="2560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7C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➜</a:t>
            </a:r>
            <a:endParaRPr lang="en-US" sz="1800" dirty="0"/>
          </a:p>
        </p:txBody>
      </p:sp>
      <p:sp>
        <p:nvSpPr>
          <p:cNvPr id="25" name="Shape 19"/>
          <p:cNvSpPr/>
          <p:nvPr/>
        </p:nvSpPr>
        <p:spPr>
          <a:xfrm>
            <a:off x="7653528" y="2157984"/>
            <a:ext cx="2048256" cy="1874520"/>
          </a:xfrm>
          <a:prstGeom prst="roundRect">
            <a:avLst>
              <a:gd name="adj" fmla="val 6829"/>
            </a:avLst>
          </a:prstGeom>
          <a:solidFill>
            <a:srgbClr val="172551">
              <a:alpha val="88000"/>
            </a:srgbClr>
          </a:solidFill>
          <a:ln w="13970">
            <a:solidFill>
              <a:srgbClr val="4D629B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8357616" y="2395728"/>
            <a:ext cx="621792" cy="621792"/>
          </a:xfrm>
          <a:prstGeom prst="ellipse">
            <a:avLst/>
          </a:prstGeom>
          <a:solidFill>
            <a:srgbClr val="11E1D0"/>
          </a:solidFill>
          <a:ln w="12700">
            <a:solidFill>
              <a:srgbClr val="11E1D0">
                <a:alpha val="0"/>
              </a:srgbClr>
            </a:solidFill>
            <a:prstDash val="solid"/>
          </a:ln>
        </p:spPr>
      </p:sp>
      <p:pic>
        <p:nvPicPr>
          <p:cNvPr id="27" name="Image 4" descr="/mnt/data/foil_deck_assets/icon_sliders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7519" y="2535631"/>
            <a:ext cx="341986" cy="34198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763256" y="3200400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0" b="1" spc="7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SLITTING</a:t>
            </a:r>
            <a:endParaRPr lang="en-US" sz="1230" dirty="0"/>
          </a:p>
        </p:txBody>
      </p:sp>
      <p:sp>
        <p:nvSpPr>
          <p:cNvPr id="29" name="Text 22"/>
          <p:cNvSpPr/>
          <p:nvPr/>
        </p:nvSpPr>
        <p:spPr>
          <a:xfrm>
            <a:off x="7726680" y="3584448"/>
            <a:ext cx="19019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70" dirty="0">
                <a:solidFill>
                  <a:srgbClr val="BFD1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Yield protection</a:t>
            </a:r>
            <a:endParaRPr lang="en-US" sz="1070" dirty="0"/>
          </a:p>
        </p:txBody>
      </p:sp>
      <p:sp>
        <p:nvSpPr>
          <p:cNvPr id="30" name="Text 23"/>
          <p:cNvSpPr/>
          <p:nvPr/>
        </p:nvSpPr>
        <p:spPr>
          <a:xfrm>
            <a:off x="9710928" y="2990088"/>
            <a:ext cx="2560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7C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➜</a:t>
            </a:r>
            <a:endParaRPr lang="en-US" sz="1800" dirty="0"/>
          </a:p>
        </p:txBody>
      </p:sp>
      <p:sp>
        <p:nvSpPr>
          <p:cNvPr id="31" name="Shape 24"/>
          <p:cNvSpPr/>
          <p:nvPr/>
        </p:nvSpPr>
        <p:spPr>
          <a:xfrm>
            <a:off x="9994392" y="2157984"/>
            <a:ext cx="2048256" cy="1874520"/>
          </a:xfrm>
          <a:prstGeom prst="roundRect">
            <a:avLst>
              <a:gd name="adj" fmla="val 6829"/>
            </a:avLst>
          </a:prstGeom>
          <a:solidFill>
            <a:srgbClr val="172551">
              <a:alpha val="88000"/>
            </a:srgbClr>
          </a:solidFill>
          <a:ln w="13970">
            <a:solidFill>
              <a:srgbClr val="4D629B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10698480" y="2395728"/>
            <a:ext cx="621792" cy="621792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33" name="Image 5" descr="/mnt/data/foil_deck_assets/icon_truck_FFFFF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8383" y="2535631"/>
            <a:ext cx="341986" cy="341986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10104120" y="3200400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0" b="1" spc="7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DISPATCH</a:t>
            </a:r>
            <a:endParaRPr lang="en-US" sz="1230" dirty="0"/>
          </a:p>
        </p:txBody>
      </p:sp>
      <p:sp>
        <p:nvSpPr>
          <p:cNvPr id="35" name="Text 27"/>
          <p:cNvSpPr/>
          <p:nvPr/>
        </p:nvSpPr>
        <p:spPr>
          <a:xfrm>
            <a:off x="10067544" y="3584448"/>
            <a:ext cx="19019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70" dirty="0">
                <a:solidFill>
                  <a:srgbClr val="BFD1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On-time service</a:t>
            </a:r>
            <a:endParaRPr lang="en-US" sz="1070" dirty="0"/>
          </a:p>
        </p:txBody>
      </p:sp>
      <p:sp>
        <p:nvSpPr>
          <p:cNvPr id="36" name="Shape 28"/>
          <p:cNvSpPr/>
          <p:nvPr/>
        </p:nvSpPr>
        <p:spPr>
          <a:xfrm>
            <a:off x="987552" y="4599432"/>
            <a:ext cx="10222992" cy="877824"/>
          </a:xfrm>
          <a:prstGeom prst="roundRect">
            <a:avLst>
              <a:gd name="adj" fmla="val 20833"/>
            </a:avLst>
          </a:prstGeom>
          <a:solidFill>
            <a:srgbClr val="392778">
              <a:alpha val="90000"/>
            </a:srgbClr>
          </a:solidFill>
          <a:ln w="13970">
            <a:solidFill>
              <a:srgbClr val="8F6DD6"/>
            </a:solidFill>
            <a:prstDash val="solid"/>
          </a:ln>
        </p:spPr>
      </p:sp>
      <p:sp>
        <p:nvSpPr>
          <p:cNvPr id="37" name="Text 29"/>
          <p:cNvSpPr/>
          <p:nvPr/>
        </p:nvSpPr>
        <p:spPr>
          <a:xfrm>
            <a:off x="1298448" y="4800600"/>
            <a:ext cx="4846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spc="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NOVAFOIL INTELLIGENCE LAYER</a:t>
            </a:r>
            <a:endParaRPr lang="en-US" sz="1900" dirty="0"/>
          </a:p>
        </p:txBody>
      </p:sp>
      <p:sp>
        <p:nvSpPr>
          <p:cNvPr id="38" name="Shape 30"/>
          <p:cNvSpPr/>
          <p:nvPr/>
        </p:nvSpPr>
        <p:spPr>
          <a:xfrm>
            <a:off x="6583680" y="4846320"/>
            <a:ext cx="1389888" cy="320040"/>
          </a:xfrm>
          <a:prstGeom prst="roundRect">
            <a:avLst>
              <a:gd name="adj" fmla="val 45714"/>
            </a:avLst>
          </a:prstGeom>
          <a:solidFill>
            <a:srgbClr val="59489A"/>
          </a:solidFill>
          <a:ln w="12700">
            <a:solidFill>
              <a:srgbClr val="59489A">
                <a:alpha val="0"/>
              </a:srgbClr>
            </a:solidFill>
            <a:prstDash val="solid"/>
          </a:ln>
        </p:spPr>
      </p:sp>
      <p:sp>
        <p:nvSpPr>
          <p:cNvPr id="39" name="Text 31"/>
          <p:cNvSpPr/>
          <p:nvPr/>
        </p:nvSpPr>
        <p:spPr>
          <a:xfrm>
            <a:off x="6693408" y="4873752"/>
            <a:ext cx="117043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3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AI-READY DATA</a:t>
            </a:r>
            <a:endParaRPr lang="en-US" sz="730" dirty="0"/>
          </a:p>
        </p:txBody>
      </p:sp>
      <p:sp>
        <p:nvSpPr>
          <p:cNvPr id="40" name="Shape 32"/>
          <p:cNvSpPr/>
          <p:nvPr/>
        </p:nvSpPr>
        <p:spPr>
          <a:xfrm>
            <a:off x="8101584" y="4846320"/>
            <a:ext cx="1389888" cy="320040"/>
          </a:xfrm>
          <a:prstGeom prst="roundRect">
            <a:avLst>
              <a:gd name="adj" fmla="val 45714"/>
            </a:avLst>
          </a:prstGeom>
          <a:solidFill>
            <a:srgbClr val="59489A"/>
          </a:solidFill>
          <a:ln w="12700">
            <a:solidFill>
              <a:srgbClr val="59489A">
                <a:alpha val="0"/>
              </a:srgbClr>
            </a:solidFill>
            <a:prstDash val="solid"/>
          </a:ln>
        </p:spPr>
      </p:sp>
      <p:sp>
        <p:nvSpPr>
          <p:cNvPr id="41" name="Text 33"/>
          <p:cNvSpPr/>
          <p:nvPr/>
        </p:nvSpPr>
        <p:spPr>
          <a:xfrm>
            <a:off x="8211312" y="4873752"/>
            <a:ext cx="117043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3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REAL-TIME KPIs</a:t>
            </a:r>
            <a:endParaRPr lang="en-US" sz="730" dirty="0"/>
          </a:p>
        </p:txBody>
      </p:sp>
      <p:sp>
        <p:nvSpPr>
          <p:cNvPr id="42" name="Shape 34"/>
          <p:cNvSpPr/>
          <p:nvPr/>
        </p:nvSpPr>
        <p:spPr>
          <a:xfrm>
            <a:off x="9619488" y="4846320"/>
            <a:ext cx="1389888" cy="320040"/>
          </a:xfrm>
          <a:prstGeom prst="roundRect">
            <a:avLst>
              <a:gd name="adj" fmla="val 45714"/>
            </a:avLst>
          </a:prstGeom>
          <a:solidFill>
            <a:srgbClr val="59489A"/>
          </a:solidFill>
          <a:ln w="12700">
            <a:solidFill>
              <a:srgbClr val="59489A">
                <a:alpha val="0"/>
              </a:srgbClr>
            </a:solidFill>
            <a:prstDash val="solid"/>
          </a:ln>
        </p:spPr>
      </p:sp>
      <p:sp>
        <p:nvSpPr>
          <p:cNvPr id="43" name="Text 35"/>
          <p:cNvSpPr/>
          <p:nvPr/>
        </p:nvSpPr>
        <p:spPr>
          <a:xfrm>
            <a:off x="9729216" y="4873752"/>
            <a:ext cx="117043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3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PREDICTIVE INSIGHTS</a:t>
            </a:r>
            <a:endParaRPr lang="en-US" sz="730" dirty="0"/>
          </a:p>
        </p:txBody>
      </p:sp>
      <p:sp>
        <p:nvSpPr>
          <p:cNvPr id="44" name="Text 36"/>
          <p:cNvSpPr/>
          <p:nvPr/>
        </p:nvSpPr>
        <p:spPr>
          <a:xfrm>
            <a:off x="2542032" y="5751576"/>
            <a:ext cx="747979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7DB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connected network. Infinite opportunities.</a:t>
            </a:r>
            <a:endParaRPr lang="en-US" sz="1600" dirty="0"/>
          </a:p>
        </p:txBody>
      </p:sp>
      <p:sp>
        <p:nvSpPr>
          <p:cNvPr id="45" name="Shape 37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525E92"/>
            </a:solidFill>
            <a:prstDash val="solid"/>
          </a:ln>
        </p:spPr>
      </p:sp>
      <p:sp>
        <p:nvSpPr>
          <p:cNvPr id="46" name="Text 38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47" name="Text 39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48" name="Text 40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/ 12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3201314" cy="283464"/>
          </a:xfrm>
          <a:prstGeom prst="roundRect">
            <a:avLst>
              <a:gd name="adj" fmla="val 51613"/>
            </a:avLst>
          </a:prstGeom>
          <a:solidFill>
            <a:srgbClr val="E9E4FF"/>
          </a:solidFill>
          <a:ln w="12700">
            <a:solidFill>
              <a:srgbClr val="E9E4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29818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TRANSFORMATION ARCHITECTURE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strategic pillars. One exponential value engine.</a:t>
            </a:r>
            <a:endParaRPr lang="en-US" sz="285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holistic, cross-functional model converts operational signals into measurable EBITDA opportunity.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658368" y="1874520"/>
            <a:ext cx="2706624" cy="3236976"/>
          </a:xfrm>
          <a:prstGeom prst="roundRect">
            <a:avLst>
              <a:gd name="adj" fmla="val 4730"/>
            </a:avLst>
          </a:prstGeom>
          <a:solidFill>
            <a:srgbClr val="FFFFFF"/>
          </a:solidFill>
          <a:ln w="13970">
            <a:solidFill>
              <a:srgbClr val="E1E4F1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77824" y="2121408"/>
            <a:ext cx="484632" cy="310896"/>
          </a:xfrm>
          <a:prstGeom prst="roundRect">
            <a:avLst>
              <a:gd name="adj" fmla="val 47059"/>
            </a:avLst>
          </a:prstGeom>
          <a:solidFill>
            <a:srgbClr val="F1EDFF"/>
          </a:solidFill>
          <a:ln w="12700">
            <a:solidFill>
              <a:srgbClr val="F1ED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7552" y="2148840"/>
            <a:ext cx="265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86968" y="2688336"/>
            <a:ext cx="658368" cy="658368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11" name="Image 1" descr="/mnt/data/foil_deck_assets/icon_gaug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01" y="2836469"/>
            <a:ext cx="362102" cy="3621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86968" y="3584448"/>
            <a:ext cx="231343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THROUGHPUT INTELLIGENCE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886968" y="4224528"/>
            <a:ext cx="23225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AI-powered scheduling • reliability sprints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886968" y="476402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+$8M</a:t>
            </a:r>
            <a:endParaRPr lang="en-US" sz="2300" dirty="0"/>
          </a:p>
        </p:txBody>
      </p:sp>
      <p:sp>
        <p:nvSpPr>
          <p:cNvPr id="15" name="Shape 11"/>
          <p:cNvSpPr/>
          <p:nvPr/>
        </p:nvSpPr>
        <p:spPr>
          <a:xfrm>
            <a:off x="3575304" y="1874520"/>
            <a:ext cx="2706624" cy="3236976"/>
          </a:xfrm>
          <a:prstGeom prst="roundRect">
            <a:avLst>
              <a:gd name="adj" fmla="val 4730"/>
            </a:avLst>
          </a:prstGeom>
          <a:solidFill>
            <a:srgbClr val="FFFFFF"/>
          </a:solidFill>
          <a:ln w="13970">
            <a:solidFill>
              <a:srgbClr val="E1E4F1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3794760" y="2121408"/>
            <a:ext cx="484632" cy="310896"/>
          </a:xfrm>
          <a:prstGeom prst="roundRect">
            <a:avLst>
              <a:gd name="adj" fmla="val 47059"/>
            </a:avLst>
          </a:prstGeom>
          <a:solidFill>
            <a:srgbClr val="F1EDFF"/>
          </a:solidFill>
          <a:ln w="12700">
            <a:solidFill>
              <a:srgbClr val="F1EDFF">
                <a:alpha val="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3904488" y="2148840"/>
            <a:ext cx="265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3803904" y="2688336"/>
            <a:ext cx="658368" cy="658368"/>
          </a:xfrm>
          <a:prstGeom prst="ellipse">
            <a:avLst/>
          </a:prstGeom>
          <a:solidFill>
            <a:srgbClr val="3A84F8"/>
          </a:solidFill>
          <a:ln w="12700">
            <a:solidFill>
              <a:srgbClr val="3A84F8">
                <a:alpha val="0"/>
              </a:srgbClr>
            </a:solidFill>
            <a:prstDash val="solid"/>
          </a:ln>
        </p:spPr>
      </p:sp>
      <p:pic>
        <p:nvPicPr>
          <p:cNvPr id="19" name="Image 2" descr="/mnt/data/foil_deck_assets/icon_recycl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037" y="2836469"/>
            <a:ext cx="362102" cy="36210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3803904" y="3584448"/>
            <a:ext cx="231343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ZERO-LOSS YIELD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3803904" y="4224528"/>
            <a:ext cx="23225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Loss tree analytics • optimized setup windows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3803904" y="476402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3A84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+$6M</a:t>
            </a:r>
            <a:endParaRPr lang="en-US" sz="2300" dirty="0"/>
          </a:p>
        </p:txBody>
      </p:sp>
      <p:sp>
        <p:nvSpPr>
          <p:cNvPr id="23" name="Shape 18"/>
          <p:cNvSpPr/>
          <p:nvPr/>
        </p:nvSpPr>
        <p:spPr>
          <a:xfrm>
            <a:off x="6492240" y="1874520"/>
            <a:ext cx="2706624" cy="3236976"/>
          </a:xfrm>
          <a:prstGeom prst="roundRect">
            <a:avLst>
              <a:gd name="adj" fmla="val 4730"/>
            </a:avLst>
          </a:prstGeom>
          <a:solidFill>
            <a:srgbClr val="FFFFFF"/>
          </a:solidFill>
          <a:ln w="13970">
            <a:solidFill>
              <a:srgbClr val="E1E4F1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6711696" y="2121408"/>
            <a:ext cx="484632" cy="310896"/>
          </a:xfrm>
          <a:prstGeom prst="roundRect">
            <a:avLst>
              <a:gd name="adj" fmla="val 47059"/>
            </a:avLst>
          </a:prstGeom>
          <a:solidFill>
            <a:srgbClr val="F1EDFF"/>
          </a:solidFill>
          <a:ln w="12700">
            <a:solidFill>
              <a:srgbClr val="F1EDFF">
                <a:alpha val="0"/>
              </a:srgbClr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6821424" y="2148840"/>
            <a:ext cx="265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50" dirty="0"/>
          </a:p>
        </p:txBody>
      </p:sp>
      <p:sp>
        <p:nvSpPr>
          <p:cNvPr id="26" name="Shape 21"/>
          <p:cNvSpPr/>
          <p:nvPr/>
        </p:nvSpPr>
        <p:spPr>
          <a:xfrm>
            <a:off x="6720840" y="2688336"/>
            <a:ext cx="658368" cy="658368"/>
          </a:xfrm>
          <a:prstGeom prst="ellipse">
            <a:avLst/>
          </a:prstGeom>
          <a:solidFill>
            <a:srgbClr val="11E1D0"/>
          </a:solidFill>
          <a:ln w="12700">
            <a:solidFill>
              <a:srgbClr val="11E1D0">
                <a:alpha val="0"/>
              </a:srgbClr>
            </a:solidFill>
            <a:prstDash val="solid"/>
          </a:ln>
        </p:spPr>
      </p:sp>
      <p:pic>
        <p:nvPicPr>
          <p:cNvPr id="27" name="Image 3" descr="/mnt/data/foil_deck_assets/icon_bolt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973" y="2836469"/>
            <a:ext cx="362102" cy="36210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6720840" y="3584448"/>
            <a:ext cx="231343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ENERGY INTELLIGENCE</a:t>
            </a:r>
            <a:endParaRPr lang="en-US" sz="1450" dirty="0"/>
          </a:p>
        </p:txBody>
      </p:sp>
      <p:sp>
        <p:nvSpPr>
          <p:cNvPr id="29" name="Text 23"/>
          <p:cNvSpPr/>
          <p:nvPr/>
        </p:nvSpPr>
        <p:spPr>
          <a:xfrm>
            <a:off x="6720840" y="4224528"/>
            <a:ext cx="23225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Annealing optimization • demand balancing</a:t>
            </a:r>
            <a:endParaRPr lang="en-US" sz="1100" dirty="0"/>
          </a:p>
        </p:txBody>
      </p:sp>
      <p:sp>
        <p:nvSpPr>
          <p:cNvPr id="30" name="Text 24"/>
          <p:cNvSpPr/>
          <p:nvPr/>
        </p:nvSpPr>
        <p:spPr>
          <a:xfrm>
            <a:off x="6720840" y="476402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1E1D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+$4M</a:t>
            </a:r>
            <a:endParaRPr lang="en-US" sz="2300" dirty="0"/>
          </a:p>
        </p:txBody>
      </p:sp>
      <p:sp>
        <p:nvSpPr>
          <p:cNvPr id="31" name="Shape 25"/>
          <p:cNvSpPr/>
          <p:nvPr/>
        </p:nvSpPr>
        <p:spPr>
          <a:xfrm>
            <a:off x="9409176" y="1874520"/>
            <a:ext cx="2706624" cy="3236976"/>
          </a:xfrm>
          <a:prstGeom prst="roundRect">
            <a:avLst>
              <a:gd name="adj" fmla="val 4730"/>
            </a:avLst>
          </a:prstGeom>
          <a:solidFill>
            <a:srgbClr val="FFFFFF"/>
          </a:solidFill>
          <a:ln w="13970">
            <a:solidFill>
              <a:srgbClr val="E1E4F1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9628632" y="2121408"/>
            <a:ext cx="484632" cy="310896"/>
          </a:xfrm>
          <a:prstGeom prst="roundRect">
            <a:avLst>
              <a:gd name="adj" fmla="val 47059"/>
            </a:avLst>
          </a:prstGeom>
          <a:solidFill>
            <a:srgbClr val="F1EDFF"/>
          </a:solidFill>
          <a:ln w="12700">
            <a:solidFill>
              <a:srgbClr val="F1EDFF">
                <a:alpha val="0"/>
              </a:srgbClr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9738360" y="2148840"/>
            <a:ext cx="265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50" dirty="0"/>
          </a:p>
        </p:txBody>
      </p:sp>
      <p:sp>
        <p:nvSpPr>
          <p:cNvPr id="34" name="Shape 28"/>
          <p:cNvSpPr/>
          <p:nvPr/>
        </p:nvSpPr>
        <p:spPr>
          <a:xfrm>
            <a:off x="9637776" y="2688336"/>
            <a:ext cx="658368" cy="658368"/>
          </a:xfrm>
          <a:prstGeom prst="ellipse">
            <a:avLst/>
          </a:prstGeom>
          <a:solidFill>
            <a:srgbClr val="ED66DD"/>
          </a:solidFill>
          <a:ln w="12700">
            <a:solidFill>
              <a:srgbClr val="ED66DD">
                <a:alpha val="0"/>
              </a:srgbClr>
            </a:solidFill>
            <a:prstDash val="solid"/>
          </a:ln>
        </p:spPr>
      </p:sp>
      <p:pic>
        <p:nvPicPr>
          <p:cNvPr id="35" name="Image 4" descr="/mnt/data/foil_deck_assets/icon_chart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5909" y="2836469"/>
            <a:ext cx="362102" cy="362102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9637776" y="3584448"/>
            <a:ext cx="231343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COMMERCIAL EXCELLENCE</a:t>
            </a:r>
            <a:endParaRPr lang="en-US" sz="1450" dirty="0"/>
          </a:p>
        </p:txBody>
      </p:sp>
      <p:sp>
        <p:nvSpPr>
          <p:cNvPr id="37" name="Text 30"/>
          <p:cNvSpPr/>
          <p:nvPr/>
        </p:nvSpPr>
        <p:spPr>
          <a:xfrm>
            <a:off x="9637776" y="4224528"/>
            <a:ext cx="23225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Price waterfall • higher-value mix choices</a:t>
            </a:r>
            <a:endParaRPr lang="en-US" sz="1100" dirty="0"/>
          </a:p>
        </p:txBody>
      </p:sp>
      <p:sp>
        <p:nvSpPr>
          <p:cNvPr id="38" name="Text 31"/>
          <p:cNvSpPr/>
          <p:nvPr/>
        </p:nvSpPr>
        <p:spPr>
          <a:xfrm>
            <a:off x="9637776" y="476402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ED66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+$6M</a:t>
            </a:r>
            <a:endParaRPr lang="en-US" sz="2300" dirty="0"/>
          </a:p>
        </p:txBody>
      </p:sp>
      <p:sp>
        <p:nvSpPr>
          <p:cNvPr id="39" name="Shape 32"/>
          <p:cNvSpPr/>
          <p:nvPr/>
        </p:nvSpPr>
        <p:spPr>
          <a:xfrm>
            <a:off x="4206240" y="5541264"/>
            <a:ext cx="3749040" cy="557784"/>
          </a:xfrm>
          <a:prstGeom prst="roundRect">
            <a:avLst>
              <a:gd name="adj" fmla="val 26230"/>
            </a:avLst>
          </a:prstGeom>
          <a:solidFill>
            <a:srgbClr val="4D3FDA"/>
          </a:solidFill>
          <a:ln w="13970">
            <a:solidFill>
              <a:srgbClr val="703CF1"/>
            </a:solidFill>
            <a:prstDash val="solid"/>
          </a:ln>
        </p:spPr>
      </p:sp>
      <p:sp>
        <p:nvSpPr>
          <p:cNvPr id="40" name="Text 33"/>
          <p:cNvSpPr/>
          <p:nvPr/>
        </p:nvSpPr>
        <p:spPr>
          <a:xfrm>
            <a:off x="4416552" y="5632704"/>
            <a:ext cx="3337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 UPSIDE  +$24M / YEAR</a:t>
            </a:r>
            <a:endParaRPr lang="en-US" sz="1650" dirty="0"/>
          </a:p>
        </p:txBody>
      </p:sp>
      <p:sp>
        <p:nvSpPr>
          <p:cNvPr id="41" name="Shape 34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DDE2F3"/>
            </a:solidFill>
            <a:prstDash val="solid"/>
          </a:ln>
        </p:spPr>
      </p:sp>
      <p:sp>
        <p:nvSpPr>
          <p:cNvPr id="42" name="Text 35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43" name="Text 36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44" name="Text 37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/ 12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2487168" cy="283464"/>
          </a:xfrm>
          <a:prstGeom prst="roundRect">
            <a:avLst>
              <a:gd name="adj" fmla="val 51613"/>
            </a:avLst>
          </a:prstGeom>
          <a:solidFill>
            <a:srgbClr val="2F2E65"/>
          </a:solidFill>
          <a:ln w="12700">
            <a:solidFill>
              <a:srgbClr val="2F2E6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2267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ENGINE OF CHANGE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NovaFoil transformation flywheel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CDD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Insights become actions. Actions become outcomes. Outcomes make the system smarter.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4288536" y="1874520"/>
            <a:ext cx="3721608" cy="3721608"/>
          </a:xfrm>
          <a:prstGeom prst="ellipse">
            <a:avLst/>
          </a:prstGeom>
          <a:solidFill>
            <a:srgbClr val="1B2B59">
              <a:alpha val="18000"/>
            </a:srgbClr>
          </a:solidFill>
          <a:ln w="241300">
            <a:solidFill>
              <a:srgbClr val="4E64A1">
                <a:alpha val="70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919472" y="2505456"/>
            <a:ext cx="2459736" cy="2459736"/>
          </a:xfrm>
          <a:prstGeom prst="ellipse">
            <a:avLst/>
          </a:prstGeom>
          <a:solidFill>
            <a:srgbClr val="5C39BD">
              <a:alpha val="96000"/>
            </a:srgbClr>
          </a:solidFill>
          <a:ln w="38100">
            <a:solidFill>
              <a:srgbClr val="A17CFF">
                <a:alpha val="80000"/>
              </a:srgbClr>
            </a:solidFill>
            <a:prstDash val="solid"/>
          </a:ln>
        </p:spPr>
      </p:sp>
      <p:pic>
        <p:nvPicPr>
          <p:cNvPr id="9" name="Image 1" descr="/mnt/data/foil_deck_assets/icon_brain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728" y="3035808"/>
            <a:ext cx="594360" cy="5943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202936" y="3685032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FOIL OS</a:t>
            </a:r>
            <a:endParaRPr lang="en-US" sz="2450" dirty="0"/>
          </a:p>
        </p:txBody>
      </p:sp>
      <p:sp>
        <p:nvSpPr>
          <p:cNvPr id="11" name="Text 7"/>
          <p:cNvSpPr/>
          <p:nvPr/>
        </p:nvSpPr>
        <p:spPr>
          <a:xfrm>
            <a:off x="5202936" y="4114800"/>
            <a:ext cx="1920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2D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intelligent factory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4471416" y="1773936"/>
            <a:ext cx="3127248" cy="786384"/>
          </a:xfrm>
          <a:prstGeom prst="roundRect">
            <a:avLst>
              <a:gd name="adj" fmla="val 16279"/>
            </a:avLst>
          </a:prstGeom>
          <a:solidFill>
            <a:srgbClr val="222C62">
              <a:alpha val="97000"/>
            </a:srgbClr>
          </a:solidFill>
          <a:ln w="13970">
            <a:solidFill>
              <a:srgbClr val="5967A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81144" y="1929384"/>
            <a:ext cx="438912" cy="438912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14" name="Image 2" descr="/mnt/data/foil_deck_assets/icon_network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899" y="2028139"/>
            <a:ext cx="241402" cy="24140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129784" y="189280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spc="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SENSE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5129784" y="2203704"/>
            <a:ext cx="22585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dirty="0">
                <a:solidFill>
                  <a:srgbClr val="C6D1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 operational signals</a:t>
            </a:r>
            <a:endParaRPr lang="en-US" sz="1030" dirty="0"/>
          </a:p>
        </p:txBody>
      </p:sp>
      <p:sp>
        <p:nvSpPr>
          <p:cNvPr id="17" name="Shape 12"/>
          <p:cNvSpPr/>
          <p:nvPr/>
        </p:nvSpPr>
        <p:spPr>
          <a:xfrm>
            <a:off x="7872984" y="2980944"/>
            <a:ext cx="3127248" cy="786384"/>
          </a:xfrm>
          <a:prstGeom prst="roundRect">
            <a:avLst>
              <a:gd name="adj" fmla="val 16279"/>
            </a:avLst>
          </a:prstGeom>
          <a:solidFill>
            <a:srgbClr val="222C62">
              <a:alpha val="97000"/>
            </a:srgbClr>
          </a:solidFill>
          <a:ln w="13970">
            <a:solidFill>
              <a:srgbClr val="5967A6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982712" y="3136392"/>
            <a:ext cx="438912" cy="438912"/>
          </a:xfrm>
          <a:prstGeom prst="ellipse">
            <a:avLst/>
          </a:prstGeom>
          <a:solidFill>
            <a:srgbClr val="3A84F8"/>
          </a:solidFill>
          <a:ln w="12700">
            <a:solidFill>
              <a:srgbClr val="3A84F8">
                <a:alpha val="0"/>
              </a:srgbClr>
            </a:solidFill>
            <a:prstDash val="solid"/>
          </a:ln>
        </p:spPr>
      </p:sp>
      <p:pic>
        <p:nvPicPr>
          <p:cNvPr id="19" name="Image 3" descr="/mnt/data/foil_deck_assets/icon_brain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1467" y="3235147"/>
            <a:ext cx="241402" cy="24140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531352" y="3099816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spc="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DECIDE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8531352" y="3410712"/>
            <a:ext cx="22585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dirty="0">
                <a:solidFill>
                  <a:srgbClr val="C6D1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Turn data into insight</a:t>
            </a:r>
            <a:endParaRPr lang="en-US" sz="1030" dirty="0"/>
          </a:p>
        </p:txBody>
      </p:sp>
      <p:sp>
        <p:nvSpPr>
          <p:cNvPr id="22" name="Shape 16"/>
          <p:cNvSpPr/>
          <p:nvPr/>
        </p:nvSpPr>
        <p:spPr>
          <a:xfrm>
            <a:off x="4389120" y="5129784"/>
            <a:ext cx="3127248" cy="786384"/>
          </a:xfrm>
          <a:prstGeom prst="roundRect">
            <a:avLst>
              <a:gd name="adj" fmla="val 16279"/>
            </a:avLst>
          </a:prstGeom>
          <a:solidFill>
            <a:srgbClr val="222C62">
              <a:alpha val="97000"/>
            </a:srgbClr>
          </a:solidFill>
          <a:ln w="13970">
            <a:solidFill>
              <a:srgbClr val="5967A6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4498848" y="5285232"/>
            <a:ext cx="438912" cy="438912"/>
          </a:xfrm>
          <a:prstGeom prst="ellipse">
            <a:avLst/>
          </a:prstGeom>
          <a:solidFill>
            <a:srgbClr val="ED66DD"/>
          </a:solidFill>
          <a:ln w="12700">
            <a:solidFill>
              <a:srgbClr val="ED66DD">
                <a:alpha val="0"/>
              </a:srgbClr>
            </a:solidFill>
            <a:prstDash val="solid"/>
          </a:ln>
        </p:spPr>
      </p:sp>
      <p:pic>
        <p:nvPicPr>
          <p:cNvPr id="24" name="Image 4" descr="/mnt/data/foil_deck_assets/icon_bolt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603" y="5383987"/>
            <a:ext cx="241402" cy="24140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047488" y="5248656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spc="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5047488" y="5559552"/>
            <a:ext cx="22585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dirty="0">
                <a:solidFill>
                  <a:srgbClr val="C6D1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Deploy prioritized moves</a:t>
            </a:r>
            <a:endParaRPr lang="en-US" sz="1030" dirty="0"/>
          </a:p>
        </p:txBody>
      </p:sp>
      <p:sp>
        <p:nvSpPr>
          <p:cNvPr id="27" name="Shape 20"/>
          <p:cNvSpPr/>
          <p:nvPr/>
        </p:nvSpPr>
        <p:spPr>
          <a:xfrm>
            <a:off x="1170432" y="2971800"/>
            <a:ext cx="3127248" cy="786384"/>
          </a:xfrm>
          <a:prstGeom prst="roundRect">
            <a:avLst>
              <a:gd name="adj" fmla="val 16279"/>
            </a:avLst>
          </a:prstGeom>
          <a:solidFill>
            <a:srgbClr val="222C62">
              <a:alpha val="97000"/>
            </a:srgbClr>
          </a:solidFill>
          <a:ln w="13970">
            <a:solidFill>
              <a:srgbClr val="5967A6"/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>
            <a:off x="1280160" y="3127248"/>
            <a:ext cx="438912" cy="438912"/>
          </a:xfrm>
          <a:prstGeom prst="ellipse">
            <a:avLst/>
          </a:prstGeom>
          <a:solidFill>
            <a:srgbClr val="11E1D0"/>
          </a:solidFill>
          <a:ln w="12700">
            <a:solidFill>
              <a:srgbClr val="11E1D0">
                <a:alpha val="0"/>
              </a:srgbClr>
            </a:solidFill>
            <a:prstDash val="solid"/>
          </a:ln>
        </p:spPr>
      </p:sp>
      <p:pic>
        <p:nvPicPr>
          <p:cNvPr id="29" name="Image 5" descr="/mnt/data/foil_deck_assets/icon_arrows_FFFFF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8915" y="3226003"/>
            <a:ext cx="241402" cy="241402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828800" y="3090672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spc="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</a:t>
            </a:r>
            <a:endParaRPr lang="en-US" sz="1350" dirty="0"/>
          </a:p>
        </p:txBody>
      </p:sp>
      <p:sp>
        <p:nvSpPr>
          <p:cNvPr id="31" name="Text 23"/>
          <p:cNvSpPr/>
          <p:nvPr/>
        </p:nvSpPr>
        <p:spPr>
          <a:xfrm>
            <a:off x="1828800" y="3401568"/>
            <a:ext cx="22585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dirty="0">
                <a:solidFill>
                  <a:srgbClr val="C6D1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Reinforce every win</a:t>
            </a:r>
            <a:endParaRPr lang="en-US" sz="1030" dirty="0"/>
          </a:p>
        </p:txBody>
      </p:sp>
      <p:sp>
        <p:nvSpPr>
          <p:cNvPr id="32" name="Shape 24"/>
          <p:cNvSpPr/>
          <p:nvPr/>
        </p:nvSpPr>
        <p:spPr>
          <a:xfrm>
            <a:off x="3081528" y="5943600"/>
            <a:ext cx="5943600" cy="329184"/>
          </a:xfrm>
          <a:prstGeom prst="roundRect">
            <a:avLst>
              <a:gd name="adj" fmla="val 44444"/>
            </a:avLst>
          </a:prstGeom>
          <a:solidFill>
            <a:srgbClr val="463280"/>
          </a:solidFill>
          <a:ln w="12700">
            <a:solidFill>
              <a:srgbClr val="463280">
                <a:alpha val="0"/>
              </a:srgbClr>
            </a:solidFill>
            <a:prstDash val="solid"/>
          </a:ln>
        </p:spPr>
      </p:sp>
      <p:sp>
        <p:nvSpPr>
          <p:cNvPr id="33" name="Text 25"/>
          <p:cNvSpPr/>
          <p:nvPr/>
        </p:nvSpPr>
        <p:spPr>
          <a:xfrm>
            <a:off x="3191256" y="5971032"/>
            <a:ext cx="5724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 DATA INTO DECISIONS INTO DOLLARS</a:t>
            </a:r>
            <a:endParaRPr lang="en-US" sz="900" dirty="0"/>
          </a:p>
        </p:txBody>
      </p:sp>
      <p:sp>
        <p:nvSpPr>
          <p:cNvPr id="34" name="Shape 26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525E92"/>
            </a:solidFill>
            <a:prstDash val="solid"/>
          </a:ln>
        </p:spPr>
      </p:sp>
      <p:sp>
        <p:nvSpPr>
          <p:cNvPr id="35" name="Text 27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37" name="Text 29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/ 12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2097634" cy="283464"/>
          </a:xfrm>
          <a:prstGeom prst="roundRect">
            <a:avLst>
              <a:gd name="adj" fmla="val 51613"/>
            </a:avLst>
          </a:prstGeom>
          <a:solidFill>
            <a:srgbClr val="E9E4FF"/>
          </a:solidFill>
          <a:ln w="12700">
            <a:solidFill>
              <a:srgbClr val="E9E4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187817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VALUE AT STAKE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clear pathway from $29M to $53M EBITDA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annual steady-state EBITDA bridge, assuming full implementation of the four workstreams.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658368" y="1883664"/>
            <a:ext cx="10890504" cy="3584448"/>
          </a:xfrm>
          <a:prstGeom prst="roundRect">
            <a:avLst>
              <a:gd name="adj" fmla="val 3316"/>
            </a:avLst>
          </a:prstGeom>
          <a:solidFill>
            <a:srgbClr val="FFFFFF"/>
          </a:solidFill>
          <a:ln w="13970">
            <a:solidFill>
              <a:srgbClr val="E4E7F3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60120" y="4901184"/>
            <a:ext cx="10287000" cy="0"/>
          </a:xfrm>
          <a:prstGeom prst="line">
            <a:avLst/>
          </a:prstGeom>
          <a:noFill/>
          <a:ln w="12700">
            <a:solidFill>
              <a:srgbClr val="BFC8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88136" y="3512210"/>
            <a:ext cx="960120" cy="1352398"/>
          </a:xfrm>
          <a:prstGeom prst="roundRect">
            <a:avLst>
              <a:gd name="adj" fmla="val 6667"/>
            </a:avLst>
          </a:prstGeom>
          <a:solidFill>
            <a:srgbClr val="17223C"/>
          </a:solidFill>
          <a:ln w="13970">
            <a:solidFill>
              <a:srgbClr val="17223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96696" y="3119018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$29M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2926080" y="3139135"/>
            <a:ext cx="960120" cy="373075"/>
          </a:xfrm>
          <a:prstGeom prst="roundRect">
            <a:avLst>
              <a:gd name="adj" fmla="val 17157"/>
            </a:avLst>
          </a:prstGeom>
          <a:solidFill>
            <a:srgbClr val="703CF1"/>
          </a:solidFill>
          <a:ln w="13970">
            <a:solidFill>
              <a:srgbClr val="703CF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834640" y="2745943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+$8M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2670048" y="3512210"/>
            <a:ext cx="283464" cy="0"/>
          </a:xfrm>
          <a:prstGeom prst="line">
            <a:avLst/>
          </a:prstGeom>
          <a:noFill/>
          <a:ln w="11430">
            <a:solidFill>
              <a:srgbClr val="B8BDCF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>
            <a:off x="4709160" y="2859329"/>
            <a:ext cx="960120" cy="279806"/>
          </a:xfrm>
          <a:prstGeom prst="roundRect">
            <a:avLst>
              <a:gd name="adj" fmla="val 22876"/>
            </a:avLst>
          </a:prstGeom>
          <a:solidFill>
            <a:srgbClr val="3A84F8"/>
          </a:solidFill>
          <a:ln w="13970">
            <a:solidFill>
              <a:srgbClr val="3A84F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617720" y="2466137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3A84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+$6M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4453128" y="3139135"/>
            <a:ext cx="283464" cy="0"/>
          </a:xfrm>
          <a:prstGeom prst="line">
            <a:avLst/>
          </a:prstGeom>
          <a:noFill/>
          <a:ln w="11430">
            <a:solidFill>
              <a:srgbClr val="B8BDCF"/>
            </a:solidFill>
            <a:prstDash val="dash"/>
          </a:ln>
        </p:spPr>
      </p:sp>
      <p:sp>
        <p:nvSpPr>
          <p:cNvPr id="17" name="Shape 14"/>
          <p:cNvSpPr/>
          <p:nvPr/>
        </p:nvSpPr>
        <p:spPr>
          <a:xfrm>
            <a:off x="6501384" y="2672791"/>
            <a:ext cx="960120" cy="186538"/>
          </a:xfrm>
          <a:prstGeom prst="roundRect">
            <a:avLst>
              <a:gd name="adj" fmla="val 34314"/>
            </a:avLst>
          </a:prstGeom>
          <a:solidFill>
            <a:srgbClr val="11E1D0"/>
          </a:solidFill>
          <a:ln w="13970">
            <a:solidFill>
              <a:srgbClr val="11E1D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9944" y="2279599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11E1D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+$4M</a:t>
            </a:r>
            <a:endParaRPr lang="en-US" sz="1750" dirty="0"/>
          </a:p>
        </p:txBody>
      </p:sp>
      <p:sp>
        <p:nvSpPr>
          <p:cNvPr id="19" name="Shape 16"/>
          <p:cNvSpPr/>
          <p:nvPr/>
        </p:nvSpPr>
        <p:spPr>
          <a:xfrm>
            <a:off x="6245352" y="2859329"/>
            <a:ext cx="283464" cy="0"/>
          </a:xfrm>
          <a:prstGeom prst="line">
            <a:avLst/>
          </a:prstGeom>
          <a:noFill/>
          <a:ln w="11430">
            <a:solidFill>
              <a:srgbClr val="B8BDCF"/>
            </a:solidFill>
            <a:prstDash val="dash"/>
          </a:ln>
        </p:spPr>
      </p:sp>
      <p:sp>
        <p:nvSpPr>
          <p:cNvPr id="20" name="Shape 17"/>
          <p:cNvSpPr/>
          <p:nvPr/>
        </p:nvSpPr>
        <p:spPr>
          <a:xfrm>
            <a:off x="8284464" y="2392985"/>
            <a:ext cx="960120" cy="279806"/>
          </a:xfrm>
          <a:prstGeom prst="roundRect">
            <a:avLst>
              <a:gd name="adj" fmla="val 22876"/>
            </a:avLst>
          </a:prstGeom>
          <a:solidFill>
            <a:srgbClr val="ED66DD"/>
          </a:solidFill>
          <a:ln w="13970">
            <a:solidFill>
              <a:srgbClr val="ED66DD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193024" y="1999793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ED66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+$6M</a:t>
            </a:r>
            <a:endParaRPr lang="en-US" sz="1750" dirty="0"/>
          </a:p>
        </p:txBody>
      </p:sp>
      <p:sp>
        <p:nvSpPr>
          <p:cNvPr id="22" name="Shape 19"/>
          <p:cNvSpPr/>
          <p:nvPr/>
        </p:nvSpPr>
        <p:spPr>
          <a:xfrm>
            <a:off x="8028432" y="2672791"/>
            <a:ext cx="283464" cy="0"/>
          </a:xfrm>
          <a:prstGeom prst="line">
            <a:avLst/>
          </a:prstGeom>
          <a:noFill/>
          <a:ln w="11430">
            <a:solidFill>
              <a:srgbClr val="B8BDCF"/>
            </a:solidFill>
            <a:prstDash val="dash"/>
          </a:ln>
        </p:spPr>
      </p:sp>
      <p:sp>
        <p:nvSpPr>
          <p:cNvPr id="23" name="Shape 20"/>
          <p:cNvSpPr/>
          <p:nvPr/>
        </p:nvSpPr>
        <p:spPr>
          <a:xfrm>
            <a:off x="10131552" y="2392985"/>
            <a:ext cx="960120" cy="2471623"/>
          </a:xfrm>
          <a:prstGeom prst="roundRect">
            <a:avLst>
              <a:gd name="adj" fmla="val 6667"/>
            </a:avLst>
          </a:prstGeom>
          <a:solidFill>
            <a:srgbClr val="703CF1"/>
          </a:solidFill>
          <a:ln w="13970">
            <a:solidFill>
              <a:srgbClr val="703CF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040112" y="1999793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$53M</a:t>
            </a:r>
            <a:endParaRPr lang="en-US" sz="1750" dirty="0"/>
          </a:p>
        </p:txBody>
      </p:sp>
      <p:sp>
        <p:nvSpPr>
          <p:cNvPr id="25" name="Text 22"/>
          <p:cNvSpPr/>
          <p:nvPr/>
        </p:nvSpPr>
        <p:spPr>
          <a:xfrm>
            <a:off x="932688" y="4956048"/>
            <a:ext cx="124358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FY26A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2770632" y="4956048"/>
            <a:ext cx="124358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THROUGHPUT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4553712" y="4956048"/>
            <a:ext cx="124358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SCRAP /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YIELD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6345936" y="4956048"/>
            <a:ext cx="124358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ENERGY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8129016" y="4956048"/>
            <a:ext cx="124358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PRICING /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MIX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9976104" y="4956048"/>
            <a:ext cx="124358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RUN-RATE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7315200" y="5715000"/>
            <a:ext cx="4105656" cy="484632"/>
          </a:xfrm>
          <a:prstGeom prst="roundRect">
            <a:avLst>
              <a:gd name="adj" fmla="val 30189"/>
            </a:avLst>
          </a:prstGeom>
          <a:solidFill>
            <a:srgbClr val="EDE8FF"/>
          </a:solidFill>
          <a:ln w="13970">
            <a:solidFill>
              <a:srgbClr val="E1D8F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479792" y="5797296"/>
            <a:ext cx="37490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4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EBITDA MARGIN:  9.1%  →  16.6%</a:t>
            </a:r>
            <a:endParaRPr lang="en-US" sz="1540" dirty="0"/>
          </a:p>
        </p:txBody>
      </p:sp>
      <p:sp>
        <p:nvSpPr>
          <p:cNvPr id="33" name="Shape 30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DDE2F3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35" name="Text 32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36" name="Text 33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/ 12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2811780" cy="283464"/>
          </a:xfrm>
          <a:prstGeom prst="roundRect">
            <a:avLst>
              <a:gd name="adj" fmla="val 51613"/>
            </a:avLst>
          </a:prstGeom>
          <a:solidFill>
            <a:srgbClr val="E9E4FF"/>
          </a:solidFill>
          <a:ln w="12700">
            <a:solidFill>
              <a:srgbClr val="E9E4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25923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PRIORITIZATION PLAYGROUND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7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Focus on the moves that move the needle</a:t>
            </a:r>
            <a:endParaRPr lang="en-US" sz="287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hypothesis-led view of impact versus implementation feasibility (illustrative positioning).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1207008" y="1993392"/>
            <a:ext cx="7516368" cy="3593592"/>
          </a:xfrm>
          <a:prstGeom prst="roundRect">
            <a:avLst>
              <a:gd name="adj" fmla="val 2545"/>
            </a:avLst>
          </a:prstGeom>
          <a:solidFill>
            <a:srgbClr val="FFFFFF"/>
          </a:solidFill>
          <a:ln w="13970">
            <a:solidFill>
              <a:srgbClr val="DDE3F3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371600" y="2176272"/>
            <a:ext cx="3529584" cy="1581912"/>
          </a:xfrm>
          <a:prstGeom prst="rect">
            <a:avLst/>
          </a:prstGeom>
          <a:solidFill>
            <a:srgbClr val="F5F2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928616" y="2176272"/>
            <a:ext cx="3538728" cy="1581912"/>
          </a:xfrm>
          <a:prstGeom prst="rect">
            <a:avLst/>
          </a:prstGeom>
          <a:solidFill>
            <a:srgbClr val="EAFFF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371600" y="3794760"/>
            <a:ext cx="3529584" cy="1572768"/>
          </a:xfrm>
          <a:prstGeom prst="rect">
            <a:avLst/>
          </a:prstGeom>
          <a:solidFill>
            <a:srgbClr val="F7F7F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28616" y="3794760"/>
            <a:ext cx="3538728" cy="1572768"/>
          </a:xfrm>
          <a:prstGeom prst="rect">
            <a:avLst/>
          </a:prstGeom>
          <a:solidFill>
            <a:srgbClr val="F0F4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10328" y="2185416"/>
            <a:ext cx="0" cy="3172968"/>
          </a:xfrm>
          <a:prstGeom prst="line">
            <a:avLst/>
          </a:prstGeom>
          <a:noFill/>
          <a:ln w="15240">
            <a:solidFill>
              <a:srgbClr val="BCC8D7"/>
            </a:solidFill>
            <a:prstDash val="dash"/>
          </a:ln>
        </p:spPr>
      </p:sp>
      <p:sp>
        <p:nvSpPr>
          <p:cNvPr id="13" name="Shape 10"/>
          <p:cNvSpPr/>
          <p:nvPr/>
        </p:nvSpPr>
        <p:spPr>
          <a:xfrm>
            <a:off x="1371600" y="3776472"/>
            <a:ext cx="7095744" cy="0"/>
          </a:xfrm>
          <a:prstGeom prst="line">
            <a:avLst/>
          </a:prstGeom>
          <a:noFill/>
          <a:ln w="15240">
            <a:solidFill>
              <a:srgbClr val="BCC8D7"/>
            </a:solidFill>
            <a:prstDash val="dash"/>
          </a:ln>
        </p:spPr>
      </p:sp>
      <p:sp>
        <p:nvSpPr>
          <p:cNvPr id="14" name="Text 11"/>
          <p:cNvSpPr/>
          <p:nvPr/>
        </p:nvSpPr>
        <p:spPr>
          <a:xfrm>
            <a:off x="1591056" y="2258568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spc="80" kern="0" dirty="0">
                <a:solidFill>
                  <a:srgbClr val="8A83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BETS</a:t>
            </a:r>
            <a:endParaRPr lang="en-US" sz="1030" dirty="0"/>
          </a:p>
        </p:txBody>
      </p:sp>
      <p:sp>
        <p:nvSpPr>
          <p:cNvPr id="15" name="Text 12"/>
          <p:cNvSpPr/>
          <p:nvPr/>
        </p:nvSpPr>
        <p:spPr>
          <a:xfrm>
            <a:off x="5193792" y="2258568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spc="80" kern="0" dirty="0">
                <a:solidFill>
                  <a:srgbClr val="208C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QUICK WINS ✦</a:t>
            </a:r>
            <a:endParaRPr lang="en-US" sz="1030" dirty="0"/>
          </a:p>
        </p:txBody>
      </p:sp>
      <p:sp>
        <p:nvSpPr>
          <p:cNvPr id="16" name="Text 13"/>
          <p:cNvSpPr/>
          <p:nvPr/>
        </p:nvSpPr>
        <p:spPr>
          <a:xfrm>
            <a:off x="1591056" y="3959352"/>
            <a:ext cx="2350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80" kern="0" dirty="0">
                <a:solidFill>
                  <a:srgbClr val="7E86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THE FOUNDATION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5193792" y="3959352"/>
            <a:ext cx="2322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80" kern="0" dirty="0">
                <a:solidFill>
                  <a:srgbClr val="6F8D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TACTICAL ENABLERS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2295144" y="2606040"/>
            <a:ext cx="914400" cy="914400"/>
          </a:xfrm>
          <a:prstGeom prst="ellipse">
            <a:avLst/>
          </a:prstGeom>
          <a:solidFill>
            <a:srgbClr val="703CF1">
              <a:alpha val="93000"/>
            </a:srgbClr>
          </a:solidFill>
          <a:ln w="2032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2350008" y="2779776"/>
            <a:ext cx="80467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Predictive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maintenance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5961888" y="2569464"/>
            <a:ext cx="914400" cy="914400"/>
          </a:xfrm>
          <a:prstGeom prst="ellipse">
            <a:avLst/>
          </a:prstGeom>
          <a:solidFill>
            <a:srgbClr val="11E1D0">
              <a:alpha val="93000"/>
            </a:srgbClr>
          </a:solidFill>
          <a:ln w="20320">
            <a:solidFill>
              <a:srgbClr val="FFFFF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016752" y="2743200"/>
            <a:ext cx="80467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Mill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scheduling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7333488" y="2980944"/>
            <a:ext cx="832104" cy="832104"/>
          </a:xfrm>
          <a:prstGeom prst="ellipse">
            <a:avLst/>
          </a:prstGeom>
          <a:solidFill>
            <a:srgbClr val="3A84F8">
              <a:alpha val="93000"/>
            </a:srgbClr>
          </a:solidFill>
          <a:ln w="20320">
            <a:solidFill>
              <a:srgbClr val="FFFFF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88352" y="3154680"/>
            <a:ext cx="722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Scrap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root-cause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3392424" y="4334256"/>
            <a:ext cx="768096" cy="768096"/>
          </a:xfrm>
          <a:prstGeom prst="ellipse">
            <a:avLst/>
          </a:prstGeom>
          <a:solidFill>
            <a:srgbClr val="ED66DD">
              <a:alpha val="93000"/>
            </a:srgbClr>
          </a:solidFill>
          <a:ln w="20320">
            <a:solidFill>
              <a:srgbClr val="FFFFF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447288" y="4507992"/>
            <a:ext cx="6583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twin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5806440" y="4352544"/>
            <a:ext cx="768096" cy="768096"/>
          </a:xfrm>
          <a:prstGeom prst="ellipse">
            <a:avLst/>
          </a:prstGeom>
          <a:solidFill>
            <a:srgbClr val="8747FF">
              <a:alpha val="93000"/>
            </a:srgbClr>
          </a:solidFill>
          <a:ln w="20320">
            <a:solidFill>
              <a:srgbClr val="FFFFF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861304" y="4526280"/>
            <a:ext cx="6583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Energy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load shift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2999232" y="5669280"/>
            <a:ext cx="4114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50" kern="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IMPLEMENTATION FEASIBILITY  →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612648" y="2834640"/>
            <a:ext cx="365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vert270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IMPACT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9052560" y="1993392"/>
            <a:ext cx="2286000" cy="3611880"/>
          </a:xfrm>
          <a:prstGeom prst="roundRect">
            <a:avLst>
              <a:gd name="adj" fmla="val 5200"/>
            </a:avLst>
          </a:prstGeom>
          <a:solidFill>
            <a:srgbClr val="EDEAFF"/>
          </a:solidFill>
          <a:ln w="13970">
            <a:solidFill>
              <a:srgbClr val="D9D0FF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9756648" y="2313432"/>
            <a:ext cx="822960" cy="822960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32" name="Image 1" descr="/mnt/data/foil_deck_assets/icon_targe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1814" y="2498598"/>
            <a:ext cx="452628" cy="452628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9363456" y="3447288"/>
            <a:ext cx="1645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PRIORITY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MOVES</a:t>
            </a:r>
            <a:endParaRPr lang="en-US" sz="2200" dirty="0"/>
          </a:p>
        </p:txBody>
      </p:sp>
      <p:sp>
        <p:nvSpPr>
          <p:cNvPr id="34" name="Text 30"/>
          <p:cNvSpPr/>
          <p:nvPr/>
        </p:nvSpPr>
        <p:spPr>
          <a:xfrm>
            <a:off x="9400032" y="4443984"/>
            <a:ext cx="1591056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Win fast.</a:t>
            </a:r>
            <a:endParaRPr lang="en-US" sz="1520" dirty="0"/>
          </a:p>
          <a:p>
            <a:pPr algn="ctr" indent="0" marL="0">
              <a:buNone/>
            </a:pPr>
            <a:r>
              <a:rPr lang="en-US" sz="152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Scale smart.</a:t>
            </a:r>
            <a:endParaRPr lang="en-US" sz="1520" dirty="0"/>
          </a:p>
          <a:p>
            <a:pPr algn="ctr" indent="0" marL="0">
              <a:buNone/>
            </a:pPr>
            <a:r>
              <a:rPr lang="en-US" sz="152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Keep learning.</a:t>
            </a:r>
            <a:endParaRPr lang="en-US" sz="1520" dirty="0"/>
          </a:p>
        </p:txBody>
      </p:sp>
      <p:sp>
        <p:nvSpPr>
          <p:cNvPr id="35" name="Shape 31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DDE2F3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37" name="Text 33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38" name="Text 34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 / 12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2617013" cy="283464"/>
          </a:xfrm>
          <a:prstGeom prst="roundRect">
            <a:avLst>
              <a:gd name="adj" fmla="val 51613"/>
            </a:avLst>
          </a:prstGeom>
          <a:solidFill>
            <a:srgbClr val="2F2E65"/>
          </a:solidFill>
          <a:ln w="12700">
            <a:solidFill>
              <a:srgbClr val="2F2E6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239755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ACTIVATION ROADMAP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vision to velocity in four seamless waves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CDD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Accelerate impact through sprint-based implementation, radical visibility and strong ownership.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667512" y="1984248"/>
            <a:ext cx="2688336" cy="3401568"/>
          </a:xfrm>
          <a:prstGeom prst="roundRect">
            <a:avLst>
              <a:gd name="adj" fmla="val 5102"/>
            </a:avLst>
          </a:prstGeom>
          <a:solidFill>
            <a:srgbClr val="1C2A5A">
              <a:alpha val="90000"/>
            </a:srgbClr>
          </a:solidFill>
          <a:ln w="13970">
            <a:solidFill>
              <a:srgbClr val="5364A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05256" y="2185416"/>
            <a:ext cx="502920" cy="301752"/>
          </a:xfrm>
          <a:prstGeom prst="roundRect">
            <a:avLst>
              <a:gd name="adj" fmla="val 48485"/>
            </a:avLst>
          </a:prstGeom>
          <a:solidFill>
            <a:srgbClr val="554990"/>
          </a:solidFill>
          <a:ln w="12700">
            <a:solidFill>
              <a:srgbClr val="554990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14984" y="2212848"/>
            <a:ext cx="2834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2587752" y="2185416"/>
            <a:ext cx="512064" cy="512064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11" name="Image 1" descr="/mnt/data/foil_deck_assets/icon_search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966" y="2300630"/>
            <a:ext cx="281635" cy="28163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05256" y="2916936"/>
            <a:ext cx="22677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DIAGNOSE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905256" y="3337560"/>
            <a:ext cx="2267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40" b="1" spc="9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DAYS 0–30</a:t>
            </a:r>
            <a:endParaRPr lang="en-US" sz="1140" dirty="0"/>
          </a:p>
        </p:txBody>
      </p:sp>
      <p:sp>
        <p:nvSpPr>
          <p:cNvPr id="14" name="Shape 10"/>
          <p:cNvSpPr/>
          <p:nvPr/>
        </p:nvSpPr>
        <p:spPr>
          <a:xfrm>
            <a:off x="905256" y="3794760"/>
            <a:ext cx="2212848" cy="0"/>
          </a:xfrm>
          <a:prstGeom prst="line">
            <a:avLst/>
          </a:prstGeom>
          <a:noFill/>
          <a:ln w="12700">
            <a:solidFill>
              <a:srgbClr val="5265A0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4005072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Validate baseline</a:t>
            </a:r>
            <a:endParaRPr lang="en-US" sz="1230" dirty="0"/>
          </a:p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 loss drivers</a:t>
            </a:r>
            <a:endParaRPr lang="en-US" sz="1230" dirty="0"/>
          </a:p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Align steering team</a:t>
            </a:r>
            <a:endParaRPr lang="en-US" sz="1230" dirty="0"/>
          </a:p>
        </p:txBody>
      </p:sp>
      <p:sp>
        <p:nvSpPr>
          <p:cNvPr id="16" name="Text 12"/>
          <p:cNvSpPr/>
          <p:nvPr/>
        </p:nvSpPr>
        <p:spPr>
          <a:xfrm>
            <a:off x="3300984" y="3410712"/>
            <a:ext cx="31089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1E1D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➜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3566160" y="1984248"/>
            <a:ext cx="2688336" cy="3401568"/>
          </a:xfrm>
          <a:prstGeom prst="roundRect">
            <a:avLst>
              <a:gd name="adj" fmla="val 5102"/>
            </a:avLst>
          </a:prstGeom>
          <a:solidFill>
            <a:srgbClr val="1C2A5A">
              <a:alpha val="90000"/>
            </a:srgbClr>
          </a:solidFill>
          <a:ln w="13970">
            <a:solidFill>
              <a:srgbClr val="5364A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3803904" y="2185416"/>
            <a:ext cx="502920" cy="301752"/>
          </a:xfrm>
          <a:prstGeom prst="roundRect">
            <a:avLst>
              <a:gd name="adj" fmla="val 48485"/>
            </a:avLst>
          </a:prstGeom>
          <a:solidFill>
            <a:srgbClr val="554990"/>
          </a:solidFill>
          <a:ln w="12700">
            <a:solidFill>
              <a:srgbClr val="554990">
                <a:alpha val="0"/>
              </a:srgbClr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3913632" y="2212848"/>
            <a:ext cx="2834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5486400" y="2185416"/>
            <a:ext cx="512064" cy="512064"/>
          </a:xfrm>
          <a:prstGeom prst="ellipse">
            <a:avLst/>
          </a:prstGeom>
          <a:solidFill>
            <a:srgbClr val="3A84F8"/>
          </a:solidFill>
          <a:ln w="12700">
            <a:solidFill>
              <a:srgbClr val="3A84F8">
                <a:alpha val="0"/>
              </a:srgbClr>
            </a:solidFill>
            <a:prstDash val="solid"/>
          </a:ln>
        </p:spPr>
      </p:sp>
      <p:pic>
        <p:nvPicPr>
          <p:cNvPr id="21" name="Image 2" descr="/mnt/data/foil_deck_assets/icon_rocke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614" y="2300630"/>
            <a:ext cx="281635" cy="281635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3803904" y="2916936"/>
            <a:ext cx="22677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IGNITE</a:t>
            </a:r>
            <a:endParaRPr lang="en-US" sz="1900" dirty="0"/>
          </a:p>
        </p:txBody>
      </p:sp>
      <p:sp>
        <p:nvSpPr>
          <p:cNvPr id="23" name="Text 18"/>
          <p:cNvSpPr/>
          <p:nvPr/>
        </p:nvSpPr>
        <p:spPr>
          <a:xfrm>
            <a:off x="3803904" y="3337560"/>
            <a:ext cx="2267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40" b="1" spc="90" kern="0" dirty="0">
                <a:solidFill>
                  <a:srgbClr val="3A84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DAYS 31–90</a:t>
            </a:r>
            <a:endParaRPr lang="en-US" sz="1140" dirty="0"/>
          </a:p>
        </p:txBody>
      </p:sp>
      <p:sp>
        <p:nvSpPr>
          <p:cNvPr id="24" name="Shape 19"/>
          <p:cNvSpPr/>
          <p:nvPr/>
        </p:nvSpPr>
        <p:spPr>
          <a:xfrm>
            <a:off x="3803904" y="3794760"/>
            <a:ext cx="2212848" cy="0"/>
          </a:xfrm>
          <a:prstGeom prst="line">
            <a:avLst/>
          </a:prstGeom>
          <a:noFill/>
          <a:ln w="12700">
            <a:solidFill>
              <a:srgbClr val="5265A0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3813048" y="4005072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 two lines</a:t>
            </a:r>
            <a:endParaRPr lang="en-US" sz="1230" dirty="0"/>
          </a:p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 daily cockpit</a:t>
            </a:r>
            <a:endParaRPr lang="en-US" sz="1230" dirty="0"/>
          </a:p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Capture proof points</a:t>
            </a:r>
            <a:endParaRPr lang="en-US" sz="1230" dirty="0"/>
          </a:p>
        </p:txBody>
      </p:sp>
      <p:sp>
        <p:nvSpPr>
          <p:cNvPr id="26" name="Text 21"/>
          <p:cNvSpPr/>
          <p:nvPr/>
        </p:nvSpPr>
        <p:spPr>
          <a:xfrm>
            <a:off x="6199632" y="3410712"/>
            <a:ext cx="31089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1E1D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➜</a:t>
            </a:r>
            <a:endParaRPr lang="en-US" sz="2200" dirty="0"/>
          </a:p>
        </p:txBody>
      </p:sp>
      <p:sp>
        <p:nvSpPr>
          <p:cNvPr id="27" name="Shape 22"/>
          <p:cNvSpPr/>
          <p:nvPr/>
        </p:nvSpPr>
        <p:spPr>
          <a:xfrm>
            <a:off x="6464808" y="1984248"/>
            <a:ext cx="2688336" cy="3401568"/>
          </a:xfrm>
          <a:prstGeom prst="roundRect">
            <a:avLst>
              <a:gd name="adj" fmla="val 5102"/>
            </a:avLst>
          </a:prstGeom>
          <a:solidFill>
            <a:srgbClr val="1C2A5A">
              <a:alpha val="90000"/>
            </a:srgbClr>
          </a:solidFill>
          <a:ln w="13970">
            <a:solidFill>
              <a:srgbClr val="5364A2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6702552" y="2185416"/>
            <a:ext cx="502920" cy="301752"/>
          </a:xfrm>
          <a:prstGeom prst="roundRect">
            <a:avLst>
              <a:gd name="adj" fmla="val 48485"/>
            </a:avLst>
          </a:prstGeom>
          <a:solidFill>
            <a:srgbClr val="554990"/>
          </a:solidFill>
          <a:ln w="12700">
            <a:solidFill>
              <a:srgbClr val="554990">
                <a:alpha val="0"/>
              </a:srgbClr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6812280" y="2212848"/>
            <a:ext cx="2834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8385048" y="2185416"/>
            <a:ext cx="512064" cy="512064"/>
          </a:xfrm>
          <a:prstGeom prst="ellipse">
            <a:avLst/>
          </a:prstGeom>
          <a:solidFill>
            <a:srgbClr val="11E1D0"/>
          </a:solidFill>
          <a:ln w="12700">
            <a:solidFill>
              <a:srgbClr val="11E1D0">
                <a:alpha val="0"/>
              </a:srgbClr>
            </a:solidFill>
            <a:prstDash val="solid"/>
          </a:ln>
        </p:spPr>
      </p:sp>
      <p:pic>
        <p:nvPicPr>
          <p:cNvPr id="31" name="Image 3" descr="/mnt/data/foil_deck_assets/icon_up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0262" y="2300630"/>
            <a:ext cx="281635" cy="281635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6702552" y="2916936"/>
            <a:ext cx="22677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ACCELERATE</a:t>
            </a:r>
            <a:endParaRPr lang="en-US" sz="1900" dirty="0"/>
          </a:p>
        </p:txBody>
      </p:sp>
      <p:sp>
        <p:nvSpPr>
          <p:cNvPr id="33" name="Text 27"/>
          <p:cNvSpPr/>
          <p:nvPr/>
        </p:nvSpPr>
        <p:spPr>
          <a:xfrm>
            <a:off x="6702552" y="3337560"/>
            <a:ext cx="2267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40" b="1" spc="90" kern="0" dirty="0">
                <a:solidFill>
                  <a:srgbClr val="11E1D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MONTHS 4–9</a:t>
            </a:r>
            <a:endParaRPr lang="en-US" sz="1140" dirty="0"/>
          </a:p>
        </p:txBody>
      </p:sp>
      <p:sp>
        <p:nvSpPr>
          <p:cNvPr id="34" name="Shape 28"/>
          <p:cNvSpPr/>
          <p:nvPr/>
        </p:nvSpPr>
        <p:spPr>
          <a:xfrm>
            <a:off x="6702552" y="3794760"/>
            <a:ext cx="2212848" cy="0"/>
          </a:xfrm>
          <a:prstGeom prst="line">
            <a:avLst/>
          </a:prstGeom>
          <a:noFill/>
          <a:ln w="12700">
            <a:solidFill>
              <a:srgbClr val="5265A0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6711696" y="4005072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 out playbooks</a:t>
            </a:r>
            <a:endParaRPr lang="en-US" sz="1230" dirty="0"/>
          </a:p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Optimize mix</a:t>
            </a:r>
            <a:endParaRPr lang="en-US" sz="1230" dirty="0"/>
          </a:p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capabilities</a:t>
            </a:r>
            <a:endParaRPr lang="en-US" sz="1230" dirty="0"/>
          </a:p>
        </p:txBody>
      </p:sp>
      <p:sp>
        <p:nvSpPr>
          <p:cNvPr id="36" name="Text 30"/>
          <p:cNvSpPr/>
          <p:nvPr/>
        </p:nvSpPr>
        <p:spPr>
          <a:xfrm>
            <a:off x="9098280" y="3410712"/>
            <a:ext cx="31089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1E1D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➜</a:t>
            </a:r>
            <a:endParaRPr lang="en-US" sz="2200" dirty="0"/>
          </a:p>
        </p:txBody>
      </p:sp>
      <p:sp>
        <p:nvSpPr>
          <p:cNvPr id="37" name="Shape 31"/>
          <p:cNvSpPr/>
          <p:nvPr/>
        </p:nvSpPr>
        <p:spPr>
          <a:xfrm>
            <a:off x="9363456" y="1984248"/>
            <a:ext cx="2688336" cy="3401568"/>
          </a:xfrm>
          <a:prstGeom prst="roundRect">
            <a:avLst>
              <a:gd name="adj" fmla="val 5102"/>
            </a:avLst>
          </a:prstGeom>
          <a:solidFill>
            <a:srgbClr val="1C2A5A">
              <a:alpha val="90000"/>
            </a:srgbClr>
          </a:solidFill>
          <a:ln w="13970">
            <a:solidFill>
              <a:srgbClr val="5364A2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>
            <a:off x="9601200" y="2185416"/>
            <a:ext cx="502920" cy="301752"/>
          </a:xfrm>
          <a:prstGeom prst="roundRect">
            <a:avLst>
              <a:gd name="adj" fmla="val 48485"/>
            </a:avLst>
          </a:prstGeom>
          <a:solidFill>
            <a:srgbClr val="554990"/>
          </a:solidFill>
          <a:ln w="12700">
            <a:solidFill>
              <a:srgbClr val="554990">
                <a:alpha val="0"/>
              </a:srgbClr>
            </a:solidFill>
            <a:prstDash val="solid"/>
          </a:ln>
        </p:spPr>
      </p:sp>
      <p:sp>
        <p:nvSpPr>
          <p:cNvPr id="39" name="Text 33"/>
          <p:cNvSpPr/>
          <p:nvPr/>
        </p:nvSpPr>
        <p:spPr>
          <a:xfrm>
            <a:off x="9710928" y="2212848"/>
            <a:ext cx="2834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50" dirty="0"/>
          </a:p>
        </p:txBody>
      </p:sp>
      <p:sp>
        <p:nvSpPr>
          <p:cNvPr id="40" name="Shape 34"/>
          <p:cNvSpPr/>
          <p:nvPr/>
        </p:nvSpPr>
        <p:spPr>
          <a:xfrm>
            <a:off x="11283696" y="2185416"/>
            <a:ext cx="512064" cy="512064"/>
          </a:xfrm>
          <a:prstGeom prst="ellipse">
            <a:avLst/>
          </a:prstGeom>
          <a:solidFill>
            <a:srgbClr val="ED66DD"/>
          </a:solidFill>
          <a:ln w="12700">
            <a:solidFill>
              <a:srgbClr val="ED66DD">
                <a:alpha val="0"/>
              </a:srgbClr>
            </a:solidFill>
            <a:prstDash val="solid"/>
          </a:ln>
        </p:spPr>
      </p:sp>
      <p:pic>
        <p:nvPicPr>
          <p:cNvPr id="41" name="Image 4" descr="/mnt/data/foil_deck_assets/icon_check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8910" y="2300630"/>
            <a:ext cx="281635" cy="281635"/>
          </a:xfrm>
          <a:prstGeom prst="rect">
            <a:avLst/>
          </a:prstGeom>
        </p:spPr>
      </p:pic>
      <p:sp>
        <p:nvSpPr>
          <p:cNvPr id="42" name="Text 35"/>
          <p:cNvSpPr/>
          <p:nvPr/>
        </p:nvSpPr>
        <p:spPr>
          <a:xfrm>
            <a:off x="9601200" y="2916936"/>
            <a:ext cx="22677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SUSTAIN</a:t>
            </a:r>
            <a:endParaRPr lang="en-US" sz="1900" dirty="0"/>
          </a:p>
        </p:txBody>
      </p:sp>
      <p:sp>
        <p:nvSpPr>
          <p:cNvPr id="43" name="Text 36"/>
          <p:cNvSpPr/>
          <p:nvPr/>
        </p:nvSpPr>
        <p:spPr>
          <a:xfrm>
            <a:off x="9601200" y="3337560"/>
            <a:ext cx="2267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40" b="1" spc="90" kern="0" dirty="0">
                <a:solidFill>
                  <a:srgbClr val="ED66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MONTHS 10–18</a:t>
            </a:r>
            <a:endParaRPr lang="en-US" sz="1140" dirty="0"/>
          </a:p>
        </p:txBody>
      </p:sp>
      <p:sp>
        <p:nvSpPr>
          <p:cNvPr id="44" name="Shape 37"/>
          <p:cNvSpPr/>
          <p:nvPr/>
        </p:nvSpPr>
        <p:spPr>
          <a:xfrm>
            <a:off x="9601200" y="3794760"/>
            <a:ext cx="2212848" cy="0"/>
          </a:xfrm>
          <a:prstGeom prst="line">
            <a:avLst/>
          </a:prstGeom>
          <a:noFill/>
          <a:ln w="12700">
            <a:solidFill>
              <a:srgbClr val="5265A0"/>
            </a:solidFill>
            <a:prstDash val="solid"/>
          </a:ln>
        </p:spPr>
      </p:sp>
      <p:sp>
        <p:nvSpPr>
          <p:cNvPr id="45" name="Text 38"/>
          <p:cNvSpPr/>
          <p:nvPr/>
        </p:nvSpPr>
        <p:spPr>
          <a:xfrm>
            <a:off x="9610344" y="4005072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Standardize routines</a:t>
            </a:r>
            <a:endParaRPr lang="en-US" sz="1230" dirty="0"/>
          </a:p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Embed governance</a:t>
            </a:r>
            <a:endParaRPr lang="en-US" sz="1230" dirty="0"/>
          </a:p>
          <a:p>
            <a:pPr algn="l" indent="0" marL="0">
              <a:lnSpc>
                <a:spcPct val="116000"/>
              </a:lnSpc>
              <a:buNone/>
            </a:pPr>
            <a:r>
              <a:rPr lang="en-US" sz="1230" dirty="0">
                <a:solidFill>
                  <a:srgbClr val="D5E0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Lock in value</a:t>
            </a:r>
            <a:endParaRPr lang="en-US" sz="1230" dirty="0"/>
          </a:p>
        </p:txBody>
      </p:sp>
      <p:sp>
        <p:nvSpPr>
          <p:cNvPr id="46" name="Shape 39"/>
          <p:cNvSpPr/>
          <p:nvPr/>
        </p:nvSpPr>
        <p:spPr>
          <a:xfrm>
            <a:off x="987552" y="5660136"/>
            <a:ext cx="10195560" cy="466344"/>
          </a:xfrm>
          <a:prstGeom prst="roundRect">
            <a:avLst>
              <a:gd name="adj" fmla="val 31373"/>
            </a:avLst>
          </a:prstGeom>
          <a:solidFill>
            <a:srgbClr val="2F266D">
              <a:alpha val="88000"/>
            </a:srgbClr>
          </a:solidFill>
          <a:ln w="13970">
            <a:solidFill>
              <a:srgbClr val="6745B6"/>
            </a:solidFill>
            <a:prstDash val="solid"/>
          </a:ln>
        </p:spPr>
      </p:sp>
      <p:pic>
        <p:nvPicPr>
          <p:cNvPr id="47" name="Image 5" descr="/mnt/data/foil_deck_assets/icon_wand_27C8E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0" y="5806440"/>
            <a:ext cx="201168" cy="201168"/>
          </a:xfrm>
          <a:prstGeom prst="rect">
            <a:avLst/>
          </a:prstGeom>
        </p:spPr>
      </p:pic>
      <p:sp>
        <p:nvSpPr>
          <p:cNvPr id="48" name="Text 40"/>
          <p:cNvSpPr/>
          <p:nvPr/>
        </p:nvSpPr>
        <p:spPr>
          <a:xfrm>
            <a:off x="1508760" y="5751576"/>
            <a:ext cx="948232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EXECUTION PRINCIPLE  →  TEST  •  LEARN  •  SCALE  •  REPEAT</a:t>
            </a:r>
            <a:endParaRPr lang="en-US" sz="1240" dirty="0"/>
          </a:p>
        </p:txBody>
      </p:sp>
      <p:sp>
        <p:nvSpPr>
          <p:cNvPr id="49" name="Shape 41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525E92"/>
            </a:solidFill>
            <a:prstDash val="solid"/>
          </a:ln>
        </p:spPr>
      </p:sp>
      <p:sp>
        <p:nvSpPr>
          <p:cNvPr id="50" name="Text 42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51" name="Text 43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52" name="Text 44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/ 12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" y="292608"/>
            <a:ext cx="2292401" cy="283464"/>
          </a:xfrm>
          <a:prstGeom prst="roundRect">
            <a:avLst>
              <a:gd name="adj" fmla="val 51613"/>
            </a:avLst>
          </a:prstGeom>
          <a:solidFill>
            <a:srgbClr val="E9E4FF"/>
          </a:solidFill>
          <a:ln w="12700">
            <a:solidFill>
              <a:srgbClr val="E9E4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320040"/>
            <a:ext cx="207294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BUSINESS CASE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94360" y="7589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4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economics of transformation are compelling</a:t>
            </a:r>
            <a:endParaRPr lang="en-US" sz="2940" dirty="0"/>
          </a:p>
        </p:txBody>
      </p:sp>
      <p:sp>
        <p:nvSpPr>
          <p:cNvPr id="6" name="Text 3"/>
          <p:cNvSpPr/>
          <p:nvPr/>
        </p:nvSpPr>
        <p:spPr>
          <a:xfrm>
            <a:off x="603504" y="1362456"/>
            <a:ext cx="10607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investment case — benefits are target run-rates, not realized results.</a:t>
            </a:r>
            <a:endParaRPr lang="en-US" sz="1230" dirty="0"/>
          </a:p>
        </p:txBody>
      </p:sp>
      <p:sp>
        <p:nvSpPr>
          <p:cNvPr id="7" name="Shape 4"/>
          <p:cNvSpPr/>
          <p:nvPr/>
        </p:nvSpPr>
        <p:spPr>
          <a:xfrm>
            <a:off x="685800" y="1865376"/>
            <a:ext cx="2670048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3970">
            <a:solidFill>
              <a:srgbClr val="E0E5F1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68680" y="2057400"/>
            <a:ext cx="466344" cy="466344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9" name="Image 1" descr="/mnt/data/foil_deck_assets/icon_char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607" y="2162327"/>
            <a:ext cx="256489" cy="25648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77824" y="2615184"/>
            <a:ext cx="23042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20" b="1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$24M</a:t>
            </a:r>
            <a:endParaRPr lang="en-US" sz="3020" dirty="0"/>
          </a:p>
        </p:txBody>
      </p:sp>
      <p:sp>
        <p:nvSpPr>
          <p:cNvPr id="11" name="Text 7"/>
          <p:cNvSpPr/>
          <p:nvPr/>
        </p:nvSpPr>
        <p:spPr>
          <a:xfrm>
            <a:off x="877824" y="3227832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b="1" spc="50" kern="0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EBITDA UPSIDE</a:t>
            </a:r>
            <a:endParaRPr lang="en-US" sz="1080" dirty="0"/>
          </a:p>
        </p:txBody>
      </p:sp>
      <p:sp>
        <p:nvSpPr>
          <p:cNvPr id="12" name="Text 8"/>
          <p:cNvSpPr/>
          <p:nvPr/>
        </p:nvSpPr>
        <p:spPr>
          <a:xfrm>
            <a:off x="877824" y="3593592"/>
            <a:ext cx="227685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Potential full-run-rate improvement</a:t>
            </a:r>
            <a:endParaRPr lang="en-US" sz="1030" dirty="0"/>
          </a:p>
        </p:txBody>
      </p:sp>
      <p:sp>
        <p:nvSpPr>
          <p:cNvPr id="13" name="Shape 9"/>
          <p:cNvSpPr/>
          <p:nvPr/>
        </p:nvSpPr>
        <p:spPr>
          <a:xfrm>
            <a:off x="3602736" y="1865376"/>
            <a:ext cx="2670048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3970">
            <a:solidFill>
              <a:srgbClr val="E0E5F1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3785616" y="2057400"/>
            <a:ext cx="466344" cy="466344"/>
          </a:xfrm>
          <a:prstGeom prst="ellipse">
            <a:avLst/>
          </a:prstGeom>
          <a:solidFill>
            <a:srgbClr val="3A84F8"/>
          </a:solidFill>
          <a:ln w="12700">
            <a:solidFill>
              <a:srgbClr val="3A84F8">
                <a:alpha val="0"/>
              </a:srgbClr>
            </a:solidFill>
            <a:prstDash val="solid"/>
          </a:ln>
        </p:spPr>
      </p:sp>
      <p:pic>
        <p:nvPicPr>
          <p:cNvPr id="15" name="Image 2" descr="/mnt/data/foil_deck_assets/icon_up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543" y="2162327"/>
            <a:ext cx="256489" cy="256489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794760" y="2615184"/>
            <a:ext cx="23042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20" b="1" dirty="0">
                <a:solidFill>
                  <a:srgbClr val="3A84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+7.5 pp</a:t>
            </a:r>
            <a:endParaRPr lang="en-US" sz="3020" dirty="0"/>
          </a:p>
        </p:txBody>
      </p:sp>
      <p:sp>
        <p:nvSpPr>
          <p:cNvPr id="17" name="Text 12"/>
          <p:cNvSpPr/>
          <p:nvPr/>
        </p:nvSpPr>
        <p:spPr>
          <a:xfrm>
            <a:off x="3794760" y="3227832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b="1" spc="50" kern="0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MARGIN EXPANSION</a:t>
            </a:r>
            <a:endParaRPr lang="en-US" sz="1080" dirty="0"/>
          </a:p>
        </p:txBody>
      </p:sp>
      <p:sp>
        <p:nvSpPr>
          <p:cNvPr id="18" name="Text 13"/>
          <p:cNvSpPr/>
          <p:nvPr/>
        </p:nvSpPr>
        <p:spPr>
          <a:xfrm>
            <a:off x="3794760" y="3593592"/>
            <a:ext cx="227685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9.1% baseline → 16.6% potential</a:t>
            </a:r>
            <a:endParaRPr lang="en-US" sz="1030" dirty="0"/>
          </a:p>
        </p:txBody>
      </p:sp>
      <p:sp>
        <p:nvSpPr>
          <p:cNvPr id="19" name="Shape 14"/>
          <p:cNvSpPr/>
          <p:nvPr/>
        </p:nvSpPr>
        <p:spPr>
          <a:xfrm>
            <a:off x="6519672" y="1865376"/>
            <a:ext cx="2670048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3970">
            <a:solidFill>
              <a:srgbClr val="E0E5F1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702552" y="2057400"/>
            <a:ext cx="466344" cy="466344"/>
          </a:xfrm>
          <a:prstGeom prst="ellipse">
            <a:avLst/>
          </a:prstGeom>
          <a:solidFill>
            <a:srgbClr val="ED66DD"/>
          </a:solidFill>
          <a:ln w="12700">
            <a:solidFill>
              <a:srgbClr val="ED66DD">
                <a:alpha val="0"/>
              </a:srgbClr>
            </a:solidFill>
            <a:prstDash val="solid"/>
          </a:ln>
        </p:spPr>
      </p:sp>
      <p:pic>
        <p:nvPicPr>
          <p:cNvPr id="21" name="Image 3" descr="/mnt/data/foil_deck_assets/icon_coins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479" y="2162327"/>
            <a:ext cx="256489" cy="25648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711696" y="2615184"/>
            <a:ext cx="23042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20" b="1" dirty="0">
                <a:solidFill>
                  <a:srgbClr val="ED66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$7M</a:t>
            </a:r>
            <a:endParaRPr lang="en-US" sz="3020" dirty="0"/>
          </a:p>
        </p:txBody>
      </p:sp>
      <p:sp>
        <p:nvSpPr>
          <p:cNvPr id="23" name="Text 17"/>
          <p:cNvSpPr/>
          <p:nvPr/>
        </p:nvSpPr>
        <p:spPr>
          <a:xfrm>
            <a:off x="6711696" y="3227832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b="1" spc="50" kern="0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ONE-TIME ENABLEMENT</a:t>
            </a:r>
            <a:endParaRPr lang="en-US" sz="1080" dirty="0"/>
          </a:p>
        </p:txBody>
      </p:sp>
      <p:sp>
        <p:nvSpPr>
          <p:cNvPr id="24" name="Text 18"/>
          <p:cNvSpPr/>
          <p:nvPr/>
        </p:nvSpPr>
        <p:spPr>
          <a:xfrm>
            <a:off x="6711696" y="3593592"/>
            <a:ext cx="227685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Systems, engineering and change capacity</a:t>
            </a:r>
            <a:endParaRPr lang="en-US" sz="1030" dirty="0"/>
          </a:p>
        </p:txBody>
      </p:sp>
      <p:sp>
        <p:nvSpPr>
          <p:cNvPr id="25" name="Shape 19"/>
          <p:cNvSpPr/>
          <p:nvPr/>
        </p:nvSpPr>
        <p:spPr>
          <a:xfrm>
            <a:off x="9436608" y="1865376"/>
            <a:ext cx="2670048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3970">
            <a:solidFill>
              <a:srgbClr val="E0E5F1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9619488" y="2057400"/>
            <a:ext cx="466344" cy="466344"/>
          </a:xfrm>
          <a:prstGeom prst="ellipse">
            <a:avLst/>
          </a:prstGeom>
          <a:solidFill>
            <a:srgbClr val="11E1D0"/>
          </a:solidFill>
          <a:ln w="12700">
            <a:solidFill>
              <a:srgbClr val="11E1D0">
                <a:alpha val="0"/>
              </a:srgbClr>
            </a:solidFill>
            <a:prstDash val="solid"/>
          </a:ln>
        </p:spPr>
      </p:sp>
      <p:pic>
        <p:nvPicPr>
          <p:cNvPr id="27" name="Image 4" descr="/mnt/data/foil_deck_assets/icon_target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15" y="2162327"/>
            <a:ext cx="256489" cy="256489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628632" y="2615184"/>
            <a:ext cx="23042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20" b="1" dirty="0">
                <a:solidFill>
                  <a:srgbClr val="11E1D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3.4×</a:t>
            </a:r>
            <a:endParaRPr lang="en-US" sz="3020" dirty="0"/>
          </a:p>
        </p:txBody>
      </p:sp>
      <p:sp>
        <p:nvSpPr>
          <p:cNvPr id="29" name="Text 22"/>
          <p:cNvSpPr/>
          <p:nvPr/>
        </p:nvSpPr>
        <p:spPr>
          <a:xfrm>
            <a:off x="9628632" y="3227832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b="1" spc="50" kern="0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BENEFIT / INVESTMENT</a:t>
            </a:r>
            <a:endParaRPr lang="en-US" sz="1080" dirty="0"/>
          </a:p>
        </p:txBody>
      </p:sp>
      <p:sp>
        <p:nvSpPr>
          <p:cNvPr id="30" name="Text 23"/>
          <p:cNvSpPr/>
          <p:nvPr/>
        </p:nvSpPr>
        <p:spPr>
          <a:xfrm>
            <a:off x="9628632" y="3593592"/>
            <a:ext cx="227685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EBITDA upside ÷ one-time investment</a:t>
            </a:r>
            <a:endParaRPr lang="en-US" sz="1030" dirty="0"/>
          </a:p>
        </p:txBody>
      </p:sp>
      <p:sp>
        <p:nvSpPr>
          <p:cNvPr id="31" name="Shape 24"/>
          <p:cNvSpPr/>
          <p:nvPr/>
        </p:nvSpPr>
        <p:spPr>
          <a:xfrm>
            <a:off x="704088" y="4370832"/>
            <a:ext cx="10780776" cy="1252728"/>
          </a:xfrm>
          <a:prstGeom prst="roundRect">
            <a:avLst>
              <a:gd name="adj" fmla="val 10949"/>
            </a:avLst>
          </a:prstGeom>
          <a:solidFill>
            <a:srgbClr val="EDEAFF"/>
          </a:solidFill>
          <a:ln w="13970">
            <a:solidFill>
              <a:srgbClr val="DCD5FF"/>
            </a:solidFill>
            <a:prstDash val="solid"/>
          </a:ln>
          <a:effectLst>
            <a:outerShdw sx="100000" sy="100000" kx="0" ky="0" algn="bl" rotWithShape="0" blurRad="165100" dist="50800" dir="2700000">
              <a:srgbClr val="6767B9">
                <a:alpha val="13000"/>
              </a:srgbClr>
            </a:outerShdw>
          </a:effectLst>
        </p:spPr>
      </p:sp>
      <p:sp>
        <p:nvSpPr>
          <p:cNvPr id="32" name="Text 25"/>
          <p:cNvSpPr/>
          <p:nvPr/>
        </p:nvSpPr>
        <p:spPr>
          <a:xfrm>
            <a:off x="1106424" y="4636008"/>
            <a:ext cx="48280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20" b="1" dirty="0">
                <a:solidFill>
                  <a:srgbClr val="172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MORE RESILIENT, FUTURE-READY NOVAFOIL</a:t>
            </a:r>
            <a:endParaRPr lang="en-US" sz="1720" dirty="0"/>
          </a:p>
        </p:txBody>
      </p:sp>
      <p:sp>
        <p:nvSpPr>
          <p:cNvPr id="33" name="Text 26"/>
          <p:cNvSpPr/>
          <p:nvPr/>
        </p:nvSpPr>
        <p:spPr>
          <a:xfrm>
            <a:off x="1106424" y="5111496"/>
            <a:ext cx="9985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703CF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Higher yield  ✦  Smarter capacity  ✦  Better service  ✦  Stronger cash generation</a:t>
            </a:r>
            <a:endParaRPr lang="en-US" sz="1500" dirty="0"/>
          </a:p>
        </p:txBody>
      </p:sp>
      <p:sp>
        <p:nvSpPr>
          <p:cNvPr id="34" name="Text 27"/>
          <p:cNvSpPr/>
          <p:nvPr/>
        </p:nvSpPr>
        <p:spPr>
          <a:xfrm>
            <a:off x="822960" y="6053328"/>
            <a:ext cx="10515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10" i="1" dirty="0">
                <a:solidFill>
                  <a:srgbClr val="62718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Margin comparison uses the $320M illustrative revenue base; figures are rounded and not a forecast.</a:t>
            </a:r>
            <a:endParaRPr lang="en-US" sz="910" dirty="0"/>
          </a:p>
        </p:txBody>
      </p:sp>
      <p:sp>
        <p:nvSpPr>
          <p:cNvPr id="35" name="Shape 28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DDE2F3"/>
            </a:solidFill>
            <a:prstDash val="solid"/>
          </a:ln>
        </p:spPr>
      </p:sp>
      <p:sp>
        <p:nvSpPr>
          <p:cNvPr id="36" name="Text 29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37" name="Text 30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38" name="Text 31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B94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/ 12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il_deck_assets/bg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498080" y="1280160"/>
            <a:ext cx="3108960" cy="3108960"/>
          </a:xfrm>
          <a:prstGeom prst="ellipse">
            <a:avLst/>
          </a:prstGeom>
          <a:solidFill>
            <a:srgbClr val="703CF1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822960" y="4389120"/>
            <a:ext cx="2286000" cy="2286000"/>
          </a:xfrm>
          <a:prstGeom prst="ellipse">
            <a:avLst/>
          </a:prstGeom>
          <a:solidFill>
            <a:srgbClr val="3A84F8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68096" y="685800"/>
            <a:ext cx="4069080" cy="374904"/>
          </a:xfrm>
          <a:prstGeom prst="roundRect">
            <a:avLst>
              <a:gd name="adj" fmla="val 39024"/>
            </a:avLst>
          </a:prstGeom>
          <a:solidFill>
            <a:srgbClr val="453774"/>
          </a:solidFill>
          <a:ln w="12700">
            <a:solidFill>
              <a:srgbClr val="453774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77824" y="713232"/>
            <a:ext cx="3849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FUTURE IS ALREADY UNFOLDING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31520" y="1408176"/>
            <a:ext cx="7251192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REINVENT.</a:t>
            </a:r>
            <a:endParaRPr lang="en-US" sz="5300" dirty="0"/>
          </a:p>
          <a:p>
            <a:pPr algn="l" indent="0" marL="0">
              <a:lnSpc>
                <a:spcPct val="94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REIMAGINE.</a:t>
            </a:r>
            <a:endParaRPr lang="en-US" sz="5300" dirty="0"/>
          </a:p>
          <a:p>
            <a:pPr algn="l" indent="0" marL="0">
              <a:lnSpc>
                <a:spcPct val="94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REIGNITE.</a:t>
            </a:r>
            <a:endParaRPr lang="en-US" sz="5300" dirty="0"/>
          </a:p>
        </p:txBody>
      </p:sp>
      <p:sp>
        <p:nvSpPr>
          <p:cNvPr id="8" name="Text 5"/>
          <p:cNvSpPr/>
          <p:nvPr/>
        </p:nvSpPr>
        <p:spPr>
          <a:xfrm>
            <a:off x="768096" y="4206240"/>
            <a:ext cx="78181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C6EA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future of foil starts with one bold decision.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77240" y="5084064"/>
            <a:ext cx="3502152" cy="704088"/>
          </a:xfrm>
          <a:prstGeom prst="roundRect">
            <a:avLst>
              <a:gd name="adj" fmla="val 18182"/>
            </a:avLst>
          </a:prstGeom>
          <a:solidFill>
            <a:srgbClr val="243263">
              <a:alpha val="84000"/>
            </a:srgbClr>
          </a:solidFill>
          <a:ln w="13970">
            <a:solidFill>
              <a:srgbClr val="556AA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32688" y="5239512"/>
            <a:ext cx="374904" cy="374904"/>
          </a:xfrm>
          <a:prstGeom prst="ellipse">
            <a:avLst/>
          </a:prstGeom>
          <a:solidFill>
            <a:srgbClr val="703CF1"/>
          </a:solidFill>
          <a:ln w="12700">
            <a:solidFill>
              <a:srgbClr val="703CF1">
                <a:alpha val="0"/>
              </a:srgbClr>
            </a:solidFill>
            <a:prstDash val="solid"/>
          </a:ln>
        </p:spPr>
      </p:sp>
      <p:pic>
        <p:nvPicPr>
          <p:cNvPr id="11" name="Image 1" descr="/mnt/data/foil_deck_assets/icon_targe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041" y="5323865"/>
            <a:ext cx="206197" cy="20619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35608" y="5166360"/>
            <a:ext cx="25877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ALIGN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1444752" y="5449824"/>
            <a:ext cx="26517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60" dirty="0">
                <a:solidFill>
                  <a:srgbClr val="CDD8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 value thesis</a:t>
            </a:r>
            <a:endParaRPr lang="en-US" sz="1060" dirty="0"/>
          </a:p>
        </p:txBody>
      </p:sp>
      <p:sp>
        <p:nvSpPr>
          <p:cNvPr id="14" name="Shape 10"/>
          <p:cNvSpPr/>
          <p:nvPr/>
        </p:nvSpPr>
        <p:spPr>
          <a:xfrm>
            <a:off x="4599432" y="5084064"/>
            <a:ext cx="3502152" cy="704088"/>
          </a:xfrm>
          <a:prstGeom prst="roundRect">
            <a:avLst>
              <a:gd name="adj" fmla="val 18182"/>
            </a:avLst>
          </a:prstGeom>
          <a:solidFill>
            <a:srgbClr val="243263">
              <a:alpha val="84000"/>
            </a:srgbClr>
          </a:solidFill>
          <a:ln w="13970">
            <a:solidFill>
              <a:srgbClr val="556AA4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754880" y="5239512"/>
            <a:ext cx="374904" cy="374904"/>
          </a:xfrm>
          <a:prstGeom prst="ellipse">
            <a:avLst/>
          </a:prstGeom>
          <a:solidFill>
            <a:srgbClr val="3A84F8"/>
          </a:solidFill>
          <a:ln w="12700">
            <a:solidFill>
              <a:srgbClr val="3A84F8">
                <a:alpha val="0"/>
              </a:srgbClr>
            </a:solidFill>
            <a:prstDash val="solid"/>
          </a:ln>
        </p:spPr>
      </p:sp>
      <p:pic>
        <p:nvPicPr>
          <p:cNvPr id="16" name="Image 2" descr="/mnt/data/foil_deck_assets/icon_bol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233" y="5323865"/>
            <a:ext cx="206197" cy="20619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57800" y="5166360"/>
            <a:ext cx="25877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ACTIVATE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5266944" y="5449824"/>
            <a:ext cx="26517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60" dirty="0">
                <a:solidFill>
                  <a:srgbClr val="CDD8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 pilot workstreams</a:t>
            </a:r>
            <a:endParaRPr lang="en-US" sz="1060" dirty="0"/>
          </a:p>
        </p:txBody>
      </p:sp>
      <p:sp>
        <p:nvSpPr>
          <p:cNvPr id="19" name="Shape 14"/>
          <p:cNvSpPr/>
          <p:nvPr/>
        </p:nvSpPr>
        <p:spPr>
          <a:xfrm>
            <a:off x="8421624" y="5084064"/>
            <a:ext cx="3502152" cy="704088"/>
          </a:xfrm>
          <a:prstGeom prst="roundRect">
            <a:avLst>
              <a:gd name="adj" fmla="val 18182"/>
            </a:avLst>
          </a:prstGeom>
          <a:solidFill>
            <a:srgbClr val="243263">
              <a:alpha val="84000"/>
            </a:srgbClr>
          </a:solidFill>
          <a:ln w="13970">
            <a:solidFill>
              <a:srgbClr val="556AA4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577072" y="5239512"/>
            <a:ext cx="374904" cy="374904"/>
          </a:xfrm>
          <a:prstGeom prst="ellipse">
            <a:avLst/>
          </a:prstGeom>
          <a:solidFill>
            <a:srgbClr val="11E1D0"/>
          </a:solidFill>
          <a:ln w="12700">
            <a:solidFill>
              <a:srgbClr val="11E1D0">
                <a:alpha val="0"/>
              </a:srgbClr>
            </a:solidFill>
            <a:prstDash val="solid"/>
          </a:ln>
        </p:spPr>
      </p:sp>
      <p:pic>
        <p:nvPicPr>
          <p:cNvPr id="21" name="Image 3" descr="/mnt/data/foil_deck_assets/icon_rocket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1425" y="5323865"/>
            <a:ext cx="206197" cy="20619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79992" y="5166360"/>
            <a:ext cx="25877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ACCELERATE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9089136" y="5449824"/>
            <a:ext cx="26517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60" dirty="0">
                <a:solidFill>
                  <a:srgbClr val="CDD8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Mobilize value realization</a:t>
            </a:r>
            <a:endParaRPr lang="en-US" sz="1060" dirty="0"/>
          </a:p>
        </p:txBody>
      </p:sp>
      <p:sp>
        <p:nvSpPr>
          <p:cNvPr id="24" name="Text 18"/>
          <p:cNvSpPr/>
          <p:nvPr/>
        </p:nvSpPr>
        <p:spPr>
          <a:xfrm>
            <a:off x="9253728" y="685800"/>
            <a:ext cx="20848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spc="15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/ ADVISORY</a:t>
            </a:r>
            <a:endParaRPr lang="en-US" sz="1300" dirty="0"/>
          </a:p>
        </p:txBody>
      </p:sp>
      <p:sp>
        <p:nvSpPr>
          <p:cNvPr id="25" name="Shape 19"/>
          <p:cNvSpPr/>
          <p:nvPr/>
        </p:nvSpPr>
        <p:spPr>
          <a:xfrm>
            <a:off x="594360" y="6492240"/>
            <a:ext cx="11000232" cy="0"/>
          </a:xfrm>
          <a:prstGeom prst="line">
            <a:avLst/>
          </a:prstGeom>
          <a:noFill/>
          <a:ln w="8255">
            <a:solidFill>
              <a:srgbClr val="525E92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612648" y="6528816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105" kern="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AURUM ADVISORY  /  PROJECT SILVER HORIZON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4736592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CLIENT  •  ILLUSTRATIVE DATA</a:t>
            </a:r>
            <a:endParaRPr lang="en-US" sz="740" dirty="0"/>
          </a:p>
        </p:txBody>
      </p:sp>
      <p:sp>
        <p:nvSpPr>
          <p:cNvPr id="28" name="Text 22"/>
          <p:cNvSpPr/>
          <p:nvPr/>
        </p:nvSpPr>
        <p:spPr>
          <a:xfrm>
            <a:off x="10762488" y="6519672"/>
            <a:ext cx="7955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A7B7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/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Illustrative Demo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Silver Horizon | NovaFoil Manufacturing</dc:title>
  <dc:subject>Illustrative AI-style aluminum foil manufacturing consulting case study</dc:subject>
  <dc:creator>Aurum Advisory (fictional)</dc:creator>
  <cp:lastModifiedBy>Aurum Advisory (fictional)</cp:lastModifiedBy>
  <cp:revision>1</cp:revision>
  <dcterms:created xsi:type="dcterms:W3CDTF">2026-10-16T20:13:07Z</dcterms:created>
  <dcterms:modified xsi:type="dcterms:W3CDTF">2026-10-16T20:13:07Z</dcterms:modified>
</cp:coreProperties>
</file>